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4" r:id="rId5"/>
    <p:sldId id="265" r:id="rId6"/>
    <p:sldId id="257" r:id="rId7"/>
    <p:sldId id="286" r:id="rId8"/>
    <p:sldId id="271" r:id="rId9"/>
    <p:sldId id="289" r:id="rId10"/>
    <p:sldId id="279" r:id="rId11"/>
    <p:sldId id="280" r:id="rId12"/>
    <p:sldId id="276" r:id="rId13"/>
    <p:sldId id="275" r:id="rId14"/>
    <p:sldId id="281" r:id="rId15"/>
    <p:sldId id="282" r:id="rId16"/>
    <p:sldId id="283" r:id="rId17"/>
    <p:sldId id="284" r:id="rId18"/>
    <p:sldId id="260" r:id="rId19"/>
    <p:sldId id="287" r:id="rId20"/>
    <p:sldId id="288" r:id="rId21"/>
    <p:sldId id="277" r:id="rId22"/>
    <p:sldId id="278" r:id="rId23"/>
    <p:sldId id="26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k.C." initials="S" lastIdx="1" clrIdx="0">
    <p:extLst>
      <p:ext uri="{19B8F6BF-5375-455C-9EA6-DF929625EA0E}">
        <p15:presenceInfo xmlns:p15="http://schemas.microsoft.com/office/powerpoint/2012/main" userId="S::C.Stolk@driestar-educatief.nl::bbf22001-878c-42a1-a39a-e22a22672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0"/>
    <a:srgbClr val="D2ECFC"/>
    <a:srgbClr val="BA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7E0CC-8A31-4C7D-91FC-49DFBE377BBA}" v="11" dt="2022-10-29T13:51:14.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82" autoAdjust="0"/>
  </p:normalViewPr>
  <p:slideViewPr>
    <p:cSldViewPr snapToGrid="0">
      <p:cViewPr varScale="1">
        <p:scale>
          <a:sx n="57" d="100"/>
          <a:sy n="57" d="100"/>
        </p:scale>
        <p:origin x="1651" y="53"/>
      </p:cViewPr>
      <p:guideLst/>
    </p:cSldViewPr>
  </p:slideViewPr>
  <p:notesTextViewPr>
    <p:cViewPr>
      <p:scale>
        <a:sx n="1" d="1"/>
        <a:sy n="1" d="1"/>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verhals, Bertine | Driestar educatief" userId="96acbf78-19f2-423a-bec7-2988965ac937" providerId="ADAL" clId="{A4D7E0CC-8A31-4C7D-91FC-49DFBE377BBA}"/>
    <pc:docChg chg="custSel modSld">
      <pc:chgData name="Haverhals, Bertine | Driestar educatief" userId="96acbf78-19f2-423a-bec7-2988965ac937" providerId="ADAL" clId="{A4D7E0CC-8A31-4C7D-91FC-49DFBE377BBA}" dt="2022-10-29T15:09:34.670" v="41"/>
      <pc:docMkLst>
        <pc:docMk/>
      </pc:docMkLst>
      <pc:sldChg chg="addSp delSp modSp mod">
        <pc:chgData name="Haverhals, Bertine | Driestar educatief" userId="96acbf78-19f2-423a-bec7-2988965ac937" providerId="ADAL" clId="{A4D7E0CC-8A31-4C7D-91FC-49DFBE377BBA}" dt="2022-10-29T13:45:19.943" v="6" actId="196"/>
        <pc:sldMkLst>
          <pc:docMk/>
          <pc:sldMk cId="2361026181" sldId="260"/>
        </pc:sldMkLst>
        <pc:picChg chg="add mod ord">
          <ac:chgData name="Haverhals, Bertine | Driestar educatief" userId="96acbf78-19f2-423a-bec7-2988965ac937" providerId="ADAL" clId="{A4D7E0CC-8A31-4C7D-91FC-49DFBE377BBA}" dt="2022-10-29T13:45:19.943" v="6" actId="196"/>
          <ac:picMkLst>
            <pc:docMk/>
            <pc:sldMk cId="2361026181" sldId="260"/>
            <ac:picMk id="2" creationId="{18B7A259-E1A1-D666-BF48-07DFBC72550A}"/>
          </ac:picMkLst>
        </pc:picChg>
        <pc:picChg chg="del">
          <ac:chgData name="Haverhals, Bertine | Driestar educatief" userId="96acbf78-19f2-423a-bec7-2988965ac937" providerId="ADAL" clId="{A4D7E0CC-8A31-4C7D-91FC-49DFBE377BBA}" dt="2022-10-29T13:45:04.917" v="3" actId="478"/>
          <ac:picMkLst>
            <pc:docMk/>
            <pc:sldMk cId="2361026181" sldId="260"/>
            <ac:picMk id="8" creationId="{6B97FDC8-8A89-5040-B2BE-A64EE3F30AFF}"/>
          </ac:picMkLst>
        </pc:picChg>
      </pc:sldChg>
      <pc:sldChg chg="modSp mod modNotesTx">
        <pc:chgData name="Haverhals, Bertine | Driestar educatief" userId="96acbf78-19f2-423a-bec7-2988965ac937" providerId="ADAL" clId="{A4D7E0CC-8A31-4C7D-91FC-49DFBE377BBA}" dt="2022-10-29T15:09:34.670" v="41"/>
        <pc:sldMkLst>
          <pc:docMk/>
          <pc:sldMk cId="3610639856" sldId="264"/>
        </pc:sldMkLst>
        <pc:spChg chg="mod">
          <ac:chgData name="Haverhals, Bertine | Driestar educatief" userId="96acbf78-19f2-423a-bec7-2988965ac937" providerId="ADAL" clId="{A4D7E0CC-8A31-4C7D-91FC-49DFBE377BBA}" dt="2022-10-29T14:45:20.475" v="40" actId="20577"/>
          <ac:spMkLst>
            <pc:docMk/>
            <pc:sldMk cId="3610639856" sldId="264"/>
            <ac:spMk id="3" creationId="{7F1F9814-6AC1-4FBC-B042-0333BE7FB054}"/>
          </ac:spMkLst>
        </pc:spChg>
      </pc:sldChg>
      <pc:sldChg chg="addSp delSp modSp mod">
        <pc:chgData name="Haverhals, Bertine | Driestar educatief" userId="96acbf78-19f2-423a-bec7-2988965ac937" providerId="ADAL" clId="{A4D7E0CC-8A31-4C7D-91FC-49DFBE377BBA}" dt="2022-10-29T13:48:11.865" v="19"/>
        <pc:sldMkLst>
          <pc:docMk/>
          <pc:sldMk cId="2570045696" sldId="275"/>
        </pc:sldMkLst>
        <pc:picChg chg="add mod">
          <ac:chgData name="Haverhals, Bertine | Driestar educatief" userId="96acbf78-19f2-423a-bec7-2988965ac937" providerId="ADAL" clId="{A4D7E0CC-8A31-4C7D-91FC-49DFBE377BBA}" dt="2022-10-29T13:48:11.865" v="19"/>
          <ac:picMkLst>
            <pc:docMk/>
            <pc:sldMk cId="2570045696" sldId="275"/>
            <ac:picMk id="3" creationId="{EFF2115A-2D0B-384B-99A4-F9FE3281A164}"/>
          </ac:picMkLst>
        </pc:picChg>
        <pc:picChg chg="del">
          <ac:chgData name="Haverhals, Bertine | Driestar educatief" userId="96acbf78-19f2-423a-bec7-2988965ac937" providerId="ADAL" clId="{A4D7E0CC-8A31-4C7D-91FC-49DFBE377BBA}" dt="2022-10-29T13:48:11.528" v="18" actId="478"/>
          <ac:picMkLst>
            <pc:docMk/>
            <pc:sldMk cId="2570045696" sldId="275"/>
            <ac:picMk id="8" creationId="{D6AE8BB8-941B-4363-B083-AEC0E24F6BF2}"/>
          </ac:picMkLst>
        </pc:picChg>
      </pc:sldChg>
      <pc:sldChg chg="addSp delSp modSp mod">
        <pc:chgData name="Haverhals, Bertine | Driestar educatief" userId="96acbf78-19f2-423a-bec7-2988965ac937" providerId="ADAL" clId="{A4D7E0CC-8A31-4C7D-91FC-49DFBE377BBA}" dt="2022-10-29T13:47:41.666" v="17" actId="1076"/>
        <pc:sldMkLst>
          <pc:docMk/>
          <pc:sldMk cId="3888411736" sldId="276"/>
        </pc:sldMkLst>
        <pc:picChg chg="add mod">
          <ac:chgData name="Haverhals, Bertine | Driestar educatief" userId="96acbf78-19f2-423a-bec7-2988965ac937" providerId="ADAL" clId="{A4D7E0CC-8A31-4C7D-91FC-49DFBE377BBA}" dt="2022-10-29T13:47:41.666" v="17" actId="1076"/>
          <ac:picMkLst>
            <pc:docMk/>
            <pc:sldMk cId="3888411736" sldId="276"/>
            <ac:picMk id="3" creationId="{77FEE1B2-0F9E-49F3-EFC9-59E30BABD49C}"/>
          </ac:picMkLst>
        </pc:picChg>
        <pc:picChg chg="del">
          <ac:chgData name="Haverhals, Bertine | Driestar educatief" userId="96acbf78-19f2-423a-bec7-2988965ac937" providerId="ADAL" clId="{A4D7E0CC-8A31-4C7D-91FC-49DFBE377BBA}" dt="2022-10-29T13:47:34.842" v="13" actId="478"/>
          <ac:picMkLst>
            <pc:docMk/>
            <pc:sldMk cId="3888411736" sldId="276"/>
            <ac:picMk id="7" creationId="{8C2192CA-6D6B-4DC3-9A9A-00A0FB38EF39}"/>
          </ac:picMkLst>
        </pc:picChg>
      </pc:sldChg>
      <pc:sldChg chg="addSp delSp modSp mod">
        <pc:chgData name="Haverhals, Bertine | Driestar educatief" userId="96acbf78-19f2-423a-bec7-2988965ac937" providerId="ADAL" clId="{A4D7E0CC-8A31-4C7D-91FC-49DFBE377BBA}" dt="2022-10-29T13:46:28.104" v="12" actId="167"/>
        <pc:sldMkLst>
          <pc:docMk/>
          <pc:sldMk cId="195924934" sldId="277"/>
        </pc:sldMkLst>
        <pc:picChg chg="add mod ord">
          <ac:chgData name="Haverhals, Bertine | Driestar educatief" userId="96acbf78-19f2-423a-bec7-2988965ac937" providerId="ADAL" clId="{A4D7E0CC-8A31-4C7D-91FC-49DFBE377BBA}" dt="2022-10-29T13:46:28.104" v="12" actId="167"/>
          <ac:picMkLst>
            <pc:docMk/>
            <pc:sldMk cId="195924934" sldId="277"/>
            <ac:picMk id="2" creationId="{8B9054A6-AFD6-07CB-2609-D14C9C4F145D}"/>
          </ac:picMkLst>
        </pc:picChg>
        <pc:picChg chg="del">
          <ac:chgData name="Haverhals, Bertine | Driestar educatief" userId="96acbf78-19f2-423a-bec7-2988965ac937" providerId="ADAL" clId="{A4D7E0CC-8A31-4C7D-91FC-49DFBE377BBA}" dt="2022-10-29T13:46:25.702" v="10" actId="478"/>
          <ac:picMkLst>
            <pc:docMk/>
            <pc:sldMk cId="195924934" sldId="277"/>
            <ac:picMk id="8" creationId="{6B97FDC8-8A89-5040-B2BE-A64EE3F30AFF}"/>
          </ac:picMkLst>
        </pc:picChg>
      </pc:sldChg>
      <pc:sldChg chg="addSp delSp modSp mod">
        <pc:chgData name="Haverhals, Bertine | Driestar educatief" userId="96acbf78-19f2-423a-bec7-2988965ac937" providerId="ADAL" clId="{A4D7E0CC-8A31-4C7D-91FC-49DFBE377BBA}" dt="2022-10-29T13:48:28.674" v="23" actId="14100"/>
        <pc:sldMkLst>
          <pc:docMk/>
          <pc:sldMk cId="3688338095" sldId="279"/>
        </pc:sldMkLst>
        <pc:picChg chg="add mod">
          <ac:chgData name="Haverhals, Bertine | Driestar educatief" userId="96acbf78-19f2-423a-bec7-2988965ac937" providerId="ADAL" clId="{A4D7E0CC-8A31-4C7D-91FC-49DFBE377BBA}" dt="2022-10-29T13:48:28.674" v="23" actId="14100"/>
          <ac:picMkLst>
            <pc:docMk/>
            <pc:sldMk cId="3688338095" sldId="279"/>
            <ac:picMk id="3" creationId="{9A7916F9-F5A7-1BB7-53E8-0070DAF76523}"/>
          </ac:picMkLst>
        </pc:picChg>
        <pc:picChg chg="del">
          <ac:chgData name="Haverhals, Bertine | Driestar educatief" userId="96acbf78-19f2-423a-bec7-2988965ac937" providerId="ADAL" clId="{A4D7E0CC-8A31-4C7D-91FC-49DFBE377BBA}" dt="2022-10-29T13:48:24.961" v="20" actId="478"/>
          <ac:picMkLst>
            <pc:docMk/>
            <pc:sldMk cId="3688338095" sldId="279"/>
            <ac:picMk id="8" creationId="{D6AE8BB8-941B-4363-B083-AEC0E24F6BF2}"/>
          </ac:picMkLst>
        </pc:picChg>
      </pc:sldChg>
      <pc:sldChg chg="addSp delSp modSp mod">
        <pc:chgData name="Haverhals, Bertine | Driestar educatief" userId="96acbf78-19f2-423a-bec7-2988965ac937" providerId="ADAL" clId="{A4D7E0CC-8A31-4C7D-91FC-49DFBE377BBA}" dt="2022-10-29T13:49:06.314" v="25"/>
        <pc:sldMkLst>
          <pc:docMk/>
          <pc:sldMk cId="2533077611" sldId="280"/>
        </pc:sldMkLst>
        <pc:picChg chg="add mod">
          <ac:chgData name="Haverhals, Bertine | Driestar educatief" userId="96acbf78-19f2-423a-bec7-2988965ac937" providerId="ADAL" clId="{A4D7E0CC-8A31-4C7D-91FC-49DFBE377BBA}" dt="2022-10-29T13:49:06.314" v="25"/>
          <ac:picMkLst>
            <pc:docMk/>
            <pc:sldMk cId="2533077611" sldId="280"/>
            <ac:picMk id="3" creationId="{0E601318-A54B-BDA1-0096-9FC59B69EA71}"/>
          </ac:picMkLst>
        </pc:picChg>
        <pc:picChg chg="del">
          <ac:chgData name="Haverhals, Bertine | Driestar educatief" userId="96acbf78-19f2-423a-bec7-2988965ac937" providerId="ADAL" clId="{A4D7E0CC-8A31-4C7D-91FC-49DFBE377BBA}" dt="2022-10-29T13:49:06.010" v="24" actId="478"/>
          <ac:picMkLst>
            <pc:docMk/>
            <pc:sldMk cId="2533077611" sldId="280"/>
            <ac:picMk id="7" creationId="{8C2192CA-6D6B-4DC3-9A9A-00A0FB38EF39}"/>
          </ac:picMkLst>
        </pc:picChg>
      </pc:sldChg>
      <pc:sldChg chg="addSp delSp modSp mod">
        <pc:chgData name="Haverhals, Bertine | Driestar educatief" userId="96acbf78-19f2-423a-bec7-2988965ac937" providerId="ADAL" clId="{A4D7E0CC-8A31-4C7D-91FC-49DFBE377BBA}" dt="2022-10-29T13:49:50.755" v="28"/>
        <pc:sldMkLst>
          <pc:docMk/>
          <pc:sldMk cId="909483130" sldId="282"/>
        </pc:sldMkLst>
        <pc:picChg chg="add mod">
          <ac:chgData name="Haverhals, Bertine | Driestar educatief" userId="96acbf78-19f2-423a-bec7-2988965ac937" providerId="ADAL" clId="{A4D7E0CC-8A31-4C7D-91FC-49DFBE377BBA}" dt="2022-10-29T13:49:50.755" v="28"/>
          <ac:picMkLst>
            <pc:docMk/>
            <pc:sldMk cId="909483130" sldId="282"/>
            <ac:picMk id="3" creationId="{15D4F2C1-D0FF-274A-573D-856A5407C75E}"/>
          </ac:picMkLst>
        </pc:picChg>
        <pc:picChg chg="add mod">
          <ac:chgData name="Haverhals, Bertine | Driestar educatief" userId="96acbf78-19f2-423a-bec7-2988965ac937" providerId="ADAL" clId="{A4D7E0CC-8A31-4C7D-91FC-49DFBE377BBA}" dt="2022-10-29T13:49:50.755" v="28"/>
          <ac:picMkLst>
            <pc:docMk/>
            <pc:sldMk cId="909483130" sldId="282"/>
            <ac:picMk id="4" creationId="{1ED7FE19-616D-2BB9-4432-0CC77947341A}"/>
          </ac:picMkLst>
        </pc:picChg>
        <pc:picChg chg="del mod">
          <ac:chgData name="Haverhals, Bertine | Driestar educatief" userId="96acbf78-19f2-423a-bec7-2988965ac937" providerId="ADAL" clId="{A4D7E0CC-8A31-4C7D-91FC-49DFBE377BBA}" dt="2022-10-29T13:49:50.507" v="27" actId="478"/>
          <ac:picMkLst>
            <pc:docMk/>
            <pc:sldMk cId="909483130" sldId="282"/>
            <ac:picMk id="7" creationId="{8C2192CA-6D6B-4DC3-9A9A-00A0FB38EF39}"/>
          </ac:picMkLst>
        </pc:picChg>
      </pc:sldChg>
      <pc:sldChg chg="addSp delSp modSp mod">
        <pc:chgData name="Haverhals, Bertine | Driestar educatief" userId="96acbf78-19f2-423a-bec7-2988965ac937" providerId="ADAL" clId="{A4D7E0CC-8A31-4C7D-91FC-49DFBE377BBA}" dt="2022-10-29T13:50:33.824" v="31" actId="167"/>
        <pc:sldMkLst>
          <pc:docMk/>
          <pc:sldMk cId="565076178" sldId="283"/>
        </pc:sldMkLst>
        <pc:picChg chg="add mod ord">
          <ac:chgData name="Haverhals, Bertine | Driestar educatief" userId="96acbf78-19f2-423a-bec7-2988965ac937" providerId="ADAL" clId="{A4D7E0CC-8A31-4C7D-91FC-49DFBE377BBA}" dt="2022-10-29T13:50:33.824" v="31" actId="167"/>
          <ac:picMkLst>
            <pc:docMk/>
            <pc:sldMk cId="565076178" sldId="283"/>
            <ac:picMk id="2" creationId="{24283448-7673-A4D9-0782-179E64877DEC}"/>
          </ac:picMkLst>
        </pc:picChg>
        <pc:picChg chg="del">
          <ac:chgData name="Haverhals, Bertine | Driestar educatief" userId="96acbf78-19f2-423a-bec7-2988965ac937" providerId="ADAL" clId="{A4D7E0CC-8A31-4C7D-91FC-49DFBE377BBA}" dt="2022-10-29T13:50:31.650" v="29" actId="478"/>
          <ac:picMkLst>
            <pc:docMk/>
            <pc:sldMk cId="565076178" sldId="283"/>
            <ac:picMk id="8" creationId="{6B97FDC8-8A89-5040-B2BE-A64EE3F30AFF}"/>
          </ac:picMkLst>
        </pc:picChg>
      </pc:sldChg>
      <pc:sldChg chg="addSp delSp modSp mod">
        <pc:chgData name="Haverhals, Bertine | Driestar educatief" userId="96acbf78-19f2-423a-bec7-2988965ac937" providerId="ADAL" clId="{A4D7E0CC-8A31-4C7D-91FC-49DFBE377BBA}" dt="2022-10-29T13:51:14.051" v="35"/>
        <pc:sldMkLst>
          <pc:docMk/>
          <pc:sldMk cId="2568264131" sldId="284"/>
        </pc:sldMkLst>
        <pc:picChg chg="add mod">
          <ac:chgData name="Haverhals, Bertine | Driestar educatief" userId="96acbf78-19f2-423a-bec7-2988965ac937" providerId="ADAL" clId="{A4D7E0CC-8A31-4C7D-91FC-49DFBE377BBA}" dt="2022-10-29T13:51:14.051" v="35"/>
          <ac:picMkLst>
            <pc:docMk/>
            <pc:sldMk cId="2568264131" sldId="284"/>
            <ac:picMk id="3" creationId="{70AF318A-577C-7207-DE6D-74689F2FEECE}"/>
          </ac:picMkLst>
        </pc:picChg>
        <pc:picChg chg="add mod">
          <ac:chgData name="Haverhals, Bertine | Driestar educatief" userId="96acbf78-19f2-423a-bec7-2988965ac937" providerId="ADAL" clId="{A4D7E0CC-8A31-4C7D-91FC-49DFBE377BBA}" dt="2022-10-29T13:51:14.051" v="35"/>
          <ac:picMkLst>
            <pc:docMk/>
            <pc:sldMk cId="2568264131" sldId="284"/>
            <ac:picMk id="4" creationId="{B68E6EF9-F19B-AC39-89DC-2416FAE705FC}"/>
          </ac:picMkLst>
        </pc:picChg>
        <pc:picChg chg="del">
          <ac:chgData name="Haverhals, Bertine | Driestar educatief" userId="96acbf78-19f2-423a-bec7-2988965ac937" providerId="ADAL" clId="{A4D7E0CC-8A31-4C7D-91FC-49DFBE377BBA}" dt="2022-10-29T13:51:11.187" v="32" actId="478"/>
          <ac:picMkLst>
            <pc:docMk/>
            <pc:sldMk cId="2568264131" sldId="284"/>
            <ac:picMk id="5" creationId="{677D7139-A330-46E6-9C10-DB2481B64C3C}"/>
          </ac:picMkLst>
        </pc:picChg>
        <pc:picChg chg="del">
          <ac:chgData name="Haverhals, Bertine | Driestar educatief" userId="96acbf78-19f2-423a-bec7-2988965ac937" providerId="ADAL" clId="{A4D7E0CC-8A31-4C7D-91FC-49DFBE377BBA}" dt="2022-10-29T13:51:13.707" v="34" actId="478"/>
          <ac:picMkLst>
            <pc:docMk/>
            <pc:sldMk cId="2568264131" sldId="284"/>
            <ac:picMk id="6" creationId="{130D9B20-2279-4581-895F-870590A6C83E}"/>
          </ac:picMkLst>
        </pc:picChg>
        <pc:picChg chg="del">
          <ac:chgData name="Haverhals, Bertine | Driestar educatief" userId="96acbf78-19f2-423a-bec7-2988965ac937" providerId="ADAL" clId="{A4D7E0CC-8A31-4C7D-91FC-49DFBE377BBA}" dt="2022-10-29T13:51:12.411" v="33" actId="478"/>
          <ac:picMkLst>
            <pc:docMk/>
            <pc:sldMk cId="2568264131" sldId="284"/>
            <ac:picMk id="9" creationId="{C3E7BBCB-89B4-48B0-9615-1C60A7EB7BF7}"/>
          </ac:picMkLst>
        </pc:picChg>
      </pc:sldChg>
      <pc:sldChg chg="addSp delSp modSp mod">
        <pc:chgData name="Haverhals, Bertine | Driestar educatief" userId="96acbf78-19f2-423a-bec7-2988965ac937" providerId="ADAL" clId="{A4D7E0CC-8A31-4C7D-91FC-49DFBE377BBA}" dt="2022-10-29T13:44:48.101" v="2"/>
        <pc:sldMkLst>
          <pc:docMk/>
          <pc:sldMk cId="2776759699" sldId="287"/>
        </pc:sldMkLst>
        <pc:picChg chg="add mod">
          <ac:chgData name="Haverhals, Bertine | Driestar educatief" userId="96acbf78-19f2-423a-bec7-2988965ac937" providerId="ADAL" clId="{A4D7E0CC-8A31-4C7D-91FC-49DFBE377BBA}" dt="2022-10-29T13:44:48.101" v="2"/>
          <ac:picMkLst>
            <pc:docMk/>
            <pc:sldMk cId="2776759699" sldId="287"/>
            <ac:picMk id="3" creationId="{B9AB16EF-3930-178E-CB9F-02AC0764D02E}"/>
          </ac:picMkLst>
        </pc:picChg>
        <pc:picChg chg="del">
          <ac:chgData name="Haverhals, Bertine | Driestar educatief" userId="96acbf78-19f2-423a-bec7-2988965ac937" providerId="ADAL" clId="{A4D7E0CC-8A31-4C7D-91FC-49DFBE377BBA}" dt="2022-10-29T13:44:47.660" v="1" actId="478"/>
          <ac:picMkLst>
            <pc:docMk/>
            <pc:sldMk cId="2776759699" sldId="287"/>
            <ac:picMk id="5" creationId="{E82B7390-A29F-42F6-8ABA-5B02F57612D6}"/>
          </ac:picMkLst>
        </pc:picChg>
        <pc:picChg chg="del">
          <ac:chgData name="Haverhals, Bertine | Driestar educatief" userId="96acbf78-19f2-423a-bec7-2988965ac937" providerId="ADAL" clId="{A4D7E0CC-8A31-4C7D-91FC-49DFBE377BBA}" dt="2022-10-29T13:44:46.036" v="0" actId="478"/>
          <ac:picMkLst>
            <pc:docMk/>
            <pc:sldMk cId="2776759699" sldId="287"/>
            <ac:picMk id="6" creationId="{EAD472BD-019F-4C18-A585-8F652A4EFAB0}"/>
          </ac:picMkLst>
        </pc:picChg>
      </pc:sldChg>
      <pc:sldChg chg="addSp delSp modSp mod">
        <pc:chgData name="Haverhals, Bertine | Driestar educatief" userId="96acbf78-19f2-423a-bec7-2988965ac937" providerId="ADAL" clId="{A4D7E0CC-8A31-4C7D-91FC-49DFBE377BBA}" dt="2022-10-29T13:45:56.528" v="9" actId="1076"/>
        <pc:sldMkLst>
          <pc:docMk/>
          <pc:sldMk cId="2059781790" sldId="288"/>
        </pc:sldMkLst>
        <pc:picChg chg="add mod">
          <ac:chgData name="Haverhals, Bertine | Driestar educatief" userId="96acbf78-19f2-423a-bec7-2988965ac937" providerId="ADAL" clId="{A4D7E0CC-8A31-4C7D-91FC-49DFBE377BBA}" dt="2022-10-29T13:45:56.528" v="9" actId="1076"/>
          <ac:picMkLst>
            <pc:docMk/>
            <pc:sldMk cId="2059781790" sldId="288"/>
            <ac:picMk id="3" creationId="{884570AD-58FD-EAA8-5440-EDB3B9B50651}"/>
          </ac:picMkLst>
        </pc:picChg>
        <pc:picChg chg="del">
          <ac:chgData name="Haverhals, Bertine | Driestar educatief" userId="96acbf78-19f2-423a-bec7-2988965ac937" providerId="ADAL" clId="{A4D7E0CC-8A31-4C7D-91FC-49DFBE377BBA}" dt="2022-10-29T13:45:54.527" v="7" actId="478"/>
          <ac:picMkLst>
            <pc:docMk/>
            <pc:sldMk cId="2059781790" sldId="288"/>
            <ac:picMk id="7" creationId="{8C2192CA-6D6B-4DC3-9A9A-00A0FB38EF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2E54F-DD2B-7B42-BBC8-AC4CFBE2854A}" type="datetimeFigureOut">
              <a:rPr lang="nl-NL" smtClean="0"/>
              <a:t>29-10-2022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D9C81-6D6C-BB44-9521-3C1B662E6101}" type="slidenum">
              <a:rPr lang="nl-NL" smtClean="0"/>
              <a:t>‹nr.›</a:t>
            </a:fld>
            <a:endParaRPr lang="nl-NL"/>
          </a:p>
        </p:txBody>
      </p:sp>
    </p:spTree>
    <p:extLst>
      <p:ext uri="{BB962C8B-B14F-4D97-AF65-F5344CB8AC3E}">
        <p14:creationId xmlns:p14="http://schemas.microsoft.com/office/powerpoint/2010/main" val="341517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rtl="0">
              <a:spcBef>
                <a:spcPts val="0"/>
              </a:spcBef>
              <a:buSzPct val="25000"/>
              <a:buNone/>
            </a:pPr>
            <a:r>
              <a:rPr lang="nl-NL" sz="1200" b="0" i="0" u="none" strike="noStrike" cap="none" dirty="0">
                <a:solidFill>
                  <a:schemeClr val="dk1"/>
                </a:solidFill>
                <a:latin typeface="Calibri"/>
                <a:ea typeface="Calibri"/>
                <a:cs typeface="Calibri"/>
                <a:sym typeface="Calibri"/>
              </a:rPr>
              <a:t>Deze presentatie is bedoeld als</a:t>
            </a:r>
            <a:r>
              <a:rPr lang="nl-NL" sz="1200" b="0" i="0" u="none" strike="noStrike" cap="none" baseline="0" dirty="0">
                <a:solidFill>
                  <a:schemeClr val="dk1"/>
                </a:solidFill>
                <a:latin typeface="Calibri"/>
                <a:ea typeface="Calibri"/>
                <a:cs typeface="Calibri"/>
                <a:sym typeface="Calibri"/>
              </a:rPr>
              <a:t> instructie bij het laten invullen van de </a:t>
            </a:r>
            <a:r>
              <a:rPr lang="nl-NL" sz="1200" b="0" i="0" u="none" strike="noStrike" cap="none" baseline="0" dirty="0" err="1">
                <a:solidFill>
                  <a:schemeClr val="dk1"/>
                </a:solidFill>
                <a:latin typeface="Calibri"/>
                <a:ea typeface="Calibri"/>
                <a:cs typeface="Calibri"/>
                <a:sym typeface="Calibri"/>
              </a:rPr>
              <a:t>leerlingvragenlijst</a:t>
            </a:r>
            <a:r>
              <a:rPr lang="nl-NL" sz="1200" b="0" i="0" u="none" strike="noStrike" cap="none" baseline="0" dirty="0">
                <a:solidFill>
                  <a:schemeClr val="dk1"/>
                </a:solidFill>
                <a:latin typeface="Calibri"/>
                <a:ea typeface="Calibri"/>
                <a:cs typeface="Calibri"/>
                <a:sym typeface="Calibri"/>
              </a:rPr>
              <a:t> Zien! Leerjaar 1-16 die binnen </a:t>
            </a:r>
            <a:r>
              <a:rPr lang="nl-NL" sz="1200" b="0" i="0" u="none" strike="noStrike" cap="none" baseline="0">
                <a:solidFill>
                  <a:schemeClr val="dk1"/>
                </a:solidFill>
                <a:latin typeface="Calibri"/>
                <a:ea typeface="Calibri"/>
                <a:cs typeface="Calibri"/>
                <a:sym typeface="Calibri"/>
              </a:rPr>
              <a:t>het bao/sbo/so wordt </a:t>
            </a:r>
            <a:r>
              <a:rPr lang="nl-NL" sz="1200" b="0" i="0" u="none" strike="noStrike" cap="none" baseline="0" dirty="0">
                <a:solidFill>
                  <a:schemeClr val="dk1"/>
                </a:solidFill>
                <a:latin typeface="Calibri"/>
                <a:ea typeface="Calibri"/>
                <a:cs typeface="Calibri"/>
                <a:sym typeface="Calibri"/>
              </a:rPr>
              <a:t>gebruikt. De foto’s zijn te gebruiken om de leerlingen op weg te helpen bij het invullen: je introduceert het thema van de vragen van de betreffende pagina op het formulier. Ook kunnen de foto’s worden gebruikt wanneer je op een later moment met een leerling door wilt praten over een stelling of stellingen.</a:t>
            </a:r>
          </a:p>
          <a:p>
            <a:pPr marL="0" marR="0" lvl="0" indent="0" algn="l" rtl="0">
              <a:spcBef>
                <a:spcPts val="0"/>
              </a:spcBef>
              <a:buSzPct val="25000"/>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Maak als school een keus wie de vragenlijst gaat laten invullen. </a:t>
            </a:r>
            <a:br>
              <a:rPr lang="nl-NL" sz="1200" b="0" i="0" u="none" strike="noStrike" cap="none" baseline="0" dirty="0">
                <a:solidFill>
                  <a:schemeClr val="dk1"/>
                </a:solidFill>
                <a:latin typeface="Calibri"/>
                <a:ea typeface="Calibri"/>
                <a:cs typeface="Calibri"/>
                <a:sym typeface="Calibri"/>
              </a:rPr>
            </a:br>
            <a:r>
              <a:rPr lang="nl-NL" sz="1200" b="0" i="0" u="none" strike="noStrike" cap="none" baseline="0" dirty="0">
                <a:solidFill>
                  <a:schemeClr val="dk1"/>
                </a:solidFill>
                <a:latin typeface="Calibri"/>
                <a:ea typeface="Calibri"/>
                <a:cs typeface="Calibri"/>
                <a:sym typeface="Calibri"/>
              </a:rPr>
              <a:t>Sommige scholen kiezen voor de eigen leerkracht of onderwijsassistent.</a:t>
            </a: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Een aanrader is ook om het de veiligheidscoördinator van de school te laten doen.</a:t>
            </a:r>
            <a:br>
              <a:rPr lang="nl-NL" sz="1200" b="0" i="0" u="none" strike="noStrike" cap="none" baseline="0" dirty="0">
                <a:solidFill>
                  <a:schemeClr val="dk1"/>
                </a:solidFill>
                <a:latin typeface="Calibri"/>
                <a:ea typeface="Calibri"/>
                <a:cs typeface="Calibri"/>
                <a:sym typeface="Calibri"/>
              </a:rPr>
            </a:br>
            <a:r>
              <a:rPr lang="nl-NL" sz="1200" b="0" i="0" u="none" strike="noStrike" cap="none" baseline="0" dirty="0">
                <a:solidFill>
                  <a:schemeClr val="dk1"/>
                </a:solidFill>
                <a:latin typeface="Calibri"/>
                <a:ea typeface="Calibri"/>
                <a:cs typeface="Calibri"/>
                <a:sym typeface="Calibri"/>
              </a:rPr>
              <a:t>De leerlingen horen te weten wie de persoon is, zodat ze laagdrempelig contact kunnen zoeken als er zaken zijn die ze willen bespreken. Door die persoon het invullen van de vragenlijst te laten begeleiden, koppelen leerlingen de persoon nog eerder aan het thema. Bovendien voelen de leerlingen zich mogelijk nog vrijer om eerlijk in te vullen wat ze vinden en voelen. </a:t>
            </a:r>
          </a:p>
          <a:p>
            <a:pPr marL="0" marR="0" lvl="0" indent="0" algn="l" rtl="0">
              <a:spcBef>
                <a:spcPts val="0"/>
              </a:spcBef>
              <a:buSzPct val="25000"/>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Kijk goed naar het moment waarop je de vragenlijst gaat laten invullen. Doe het bij voorkeur niet als er de afgelopen 24 uur iets is voorgevallen wat emotionele impact heeft (gehad) op de leerlingen. Je kunt dan beter het invullen even uitstellen, omdat leerlingen moeilijker van een afstandje kunnen kijken naar hoe ze functioneren en hoe ze dingen ervaren over een langere periode. </a:t>
            </a:r>
            <a:endParaRPr lang="nl-NL" sz="1200" b="0" i="0" u="none" strike="noStrike" cap="none" dirty="0">
              <a:solidFill>
                <a:schemeClr val="dk1"/>
              </a:solidFill>
              <a:latin typeface="Calibri"/>
              <a:ea typeface="Calibri"/>
              <a:cs typeface="Calibri"/>
              <a:sym typeface="Calibri"/>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a:t>
            </a:fld>
            <a:endParaRPr lang="nl-NL"/>
          </a:p>
        </p:txBody>
      </p:sp>
    </p:spTree>
    <p:extLst>
      <p:ext uri="{BB962C8B-B14F-4D97-AF65-F5344CB8AC3E}">
        <p14:creationId xmlns:p14="http://schemas.microsoft.com/office/powerpoint/2010/main" val="354412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Betrokkenheid – competentiebeleving</a:t>
            </a:r>
            <a:endParaRPr lang="nl-NL" sz="1200" b="1" dirty="0"/>
          </a:p>
          <a:p>
            <a:endParaRPr lang="nl-NL" sz="1200" dirty="0"/>
          </a:p>
          <a:p>
            <a:r>
              <a:rPr lang="nl-NL" sz="1200" dirty="0"/>
              <a:t>Op school doe je moeilijke en makkelijke dingen. Vertel eens wat je makkelijk vindt. En wat vind je moeilijk? </a:t>
            </a:r>
          </a:p>
          <a:p>
            <a:r>
              <a:rPr lang="nl-NL" sz="1200" i="1" dirty="0"/>
              <a:t>(Zorg dat helder is wat moeilijke dingen zijn: zaken die aangeboden zijn in de groep, maar waar de leerling meer zijn best voor moet doen).</a:t>
            </a:r>
          </a:p>
          <a:p>
            <a:endParaRPr lang="nl-NL" sz="1200" i="1" dirty="0"/>
          </a:p>
          <a:p>
            <a:r>
              <a:rPr lang="nl-NL" sz="1200" i="1" dirty="0"/>
              <a:t>Stellingen:</a:t>
            </a:r>
          </a:p>
          <a:p>
            <a:pPr lvl="0"/>
            <a:r>
              <a:rPr lang="nl-NL" sz="1200" dirty="0">
                <a:effectLst/>
                <a:latin typeface="+mn-lt"/>
                <a:ea typeface="+mn-ea"/>
                <a:cs typeface="+mn-cs"/>
                <a:sym typeface="Helvetica Neue"/>
              </a:rPr>
              <a:t>13. Ik kan moeilijke opdrachten maken.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14. Ik kan mezelf goed bezighouden in pauzes en vrije momenten op school.</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15. Ik kan goed werken op school.</a:t>
            </a:r>
          </a:p>
          <a:p>
            <a:endParaRPr lang="nl-NL" sz="1200"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10</a:t>
            </a:fld>
            <a:endParaRPr lang="nl-NL"/>
          </a:p>
        </p:txBody>
      </p:sp>
    </p:spTree>
    <p:extLst>
      <p:ext uri="{BB962C8B-B14F-4D97-AF65-F5344CB8AC3E}">
        <p14:creationId xmlns:p14="http://schemas.microsoft.com/office/powerpoint/2010/main" val="94837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Relatie andere kinderen</a:t>
            </a:r>
            <a:endParaRPr lang="nl-NL" sz="1200" b="1" dirty="0"/>
          </a:p>
          <a:p>
            <a:r>
              <a:rPr lang="nl-NL" sz="1200" dirty="0"/>
              <a:t>Hoe gaat het als jij samen met iemand anders uit je klas aan een opdracht of werkstuk werkt? Heb je plezier met anderen?</a:t>
            </a:r>
          </a:p>
          <a:p>
            <a:endParaRPr lang="nl-NL" sz="1200" dirty="0"/>
          </a:p>
          <a:p>
            <a:r>
              <a:rPr lang="nl-NL" sz="1200" dirty="0"/>
              <a:t>Stellingen:</a:t>
            </a:r>
          </a:p>
          <a:p>
            <a:r>
              <a:rPr lang="nl-NL" sz="1200" dirty="0"/>
              <a:t>16. </a:t>
            </a:r>
            <a:r>
              <a:rPr lang="nl-NL" sz="1800" dirty="0">
                <a:effectLst/>
                <a:latin typeface="Calibri" panose="020F0502020204030204" pitchFamily="34" charset="0"/>
                <a:ea typeface="Calibri" panose="020F0502020204030204" pitchFamily="34" charset="0"/>
                <a:cs typeface="Arial" panose="020B0604020202020204" pitchFamily="34" charset="0"/>
              </a:rPr>
              <a:t>Ik kan goed samenwerken met andere leerlingen.</a:t>
            </a:r>
          </a:p>
          <a:p>
            <a:r>
              <a:rPr lang="nl-NL" sz="1800" dirty="0">
                <a:effectLst/>
                <a:latin typeface="Calibri" panose="020F0502020204030204" pitchFamily="34" charset="0"/>
                <a:ea typeface="Calibri" panose="020F0502020204030204" pitchFamily="34" charset="0"/>
                <a:cs typeface="Arial" panose="020B0604020202020204" pitchFamily="34" charset="0"/>
              </a:rPr>
              <a:t>17. Andere leerlingen vinden mij leuk.</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18. Ik heb vrienden/vriendinnen in de klas.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11</a:t>
            </a:fld>
            <a:endParaRPr lang="nl-NL"/>
          </a:p>
        </p:txBody>
      </p:sp>
    </p:spTree>
    <p:extLst>
      <p:ext uri="{BB962C8B-B14F-4D97-AF65-F5344CB8AC3E}">
        <p14:creationId xmlns:p14="http://schemas.microsoft.com/office/powerpoint/2010/main" val="319056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Autonomie(beleving)</a:t>
            </a:r>
            <a:endParaRPr lang="nl-NL" sz="1200" b="1" dirty="0"/>
          </a:p>
          <a:p>
            <a:endParaRPr lang="nl-NL" sz="1200" dirty="0"/>
          </a:p>
          <a:p>
            <a:r>
              <a:rPr lang="nl-NL" sz="1200" dirty="0"/>
              <a:t>Vaak vertelt de juf/meester wat je gaat doen op school. Je mag ook weleens zelf kiezen. Hoe gaat dat bij jou in de klas?</a:t>
            </a:r>
          </a:p>
          <a:p>
            <a:endParaRPr lang="nl-NL" sz="1200" dirty="0"/>
          </a:p>
          <a:p>
            <a:r>
              <a:rPr lang="nl-NL" sz="1200" dirty="0"/>
              <a:t>Stellingen: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19. Ik mag zelf kiezen wat ik wil doen in pauzes en op vrije momenten.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20. Ik mag zelf kiezen wat ik wil leren.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21. Ik mag kiezen uit twee of meer dingen om te doen.</a:t>
            </a:r>
          </a:p>
          <a:p>
            <a:pPr lvl="0"/>
            <a:r>
              <a:rPr lang="nl-NL" sz="1200" dirty="0">
                <a:effectLst/>
                <a:latin typeface="+mn-lt"/>
                <a:ea typeface="+mn-ea"/>
                <a:cs typeface="+mn-cs"/>
                <a:sym typeface="Helvetica Neue"/>
              </a:rPr>
              <a: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12</a:t>
            </a:fld>
            <a:endParaRPr lang="nl-NL"/>
          </a:p>
        </p:txBody>
      </p:sp>
    </p:spTree>
    <p:extLst>
      <p:ext uri="{BB962C8B-B14F-4D97-AF65-F5344CB8AC3E}">
        <p14:creationId xmlns:p14="http://schemas.microsoft.com/office/powerpoint/2010/main" val="248297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Pesten (pestbeleving/pestgedrag)</a:t>
            </a:r>
            <a:endParaRPr lang="nl-NL" sz="1200" b="1" dirty="0"/>
          </a:p>
          <a:p>
            <a:r>
              <a:rPr lang="nl-NL" sz="1200" dirty="0"/>
              <a:t>Soms gebeurt het weleens dat iemand niet mee mag doen met anderen. Of dat anderen vervelende dingen vertellen over iemand. Of dat iemand een ander pijn doet.  Gebeurt zoiets bij jou ook weleens? En wat doe jij dan?</a:t>
            </a:r>
          </a:p>
          <a:p>
            <a:endParaRPr lang="nl-NL" sz="1200" dirty="0"/>
          </a:p>
          <a:p>
            <a:r>
              <a:rPr lang="nl-NL" sz="1200" b="1" dirty="0">
                <a:effectLst/>
                <a:latin typeface="+mn-lt"/>
                <a:ea typeface="+mn-ea"/>
                <a:cs typeface="+mn-cs"/>
                <a:sym typeface="Helvetica Neue"/>
              </a:rPr>
              <a:t>Pestbeleving</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22. Andere leerlingen doen mij pijn.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23. Andere leerlingen doen lelijk tegen mij (met woorden of gebaren).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24. Andere leerlingen lachen mij uit.</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25. Ik mag niet meedoen met andere leerlingen.</a:t>
            </a:r>
          </a:p>
          <a:p>
            <a:r>
              <a:rPr lang="nl-NL" sz="1200" dirty="0">
                <a:effectLst/>
                <a:latin typeface="+mn-lt"/>
                <a:ea typeface="+mn-ea"/>
                <a:cs typeface="+mn-cs"/>
                <a:sym typeface="Helvetica Neue"/>
              </a:rPr>
              <a:t> </a:t>
            </a:r>
          </a:p>
          <a:p>
            <a:r>
              <a:rPr lang="nl-NL" sz="1200" b="1" dirty="0">
                <a:effectLst/>
                <a:latin typeface="+mn-lt"/>
                <a:ea typeface="+mn-ea"/>
                <a:cs typeface="+mn-cs"/>
                <a:sym typeface="Helvetica Neue"/>
              </a:rPr>
              <a:t>Pestgedrag</a:t>
            </a:r>
          </a:p>
          <a:p>
            <a:r>
              <a:rPr lang="nl-NL" sz="1200" b="0" dirty="0">
                <a:effectLst/>
                <a:latin typeface="+mn-lt"/>
                <a:ea typeface="+mn-ea"/>
                <a:cs typeface="+mn-cs"/>
                <a:sym typeface="Helvetica Neue"/>
              </a:rPr>
              <a:t>26. </a:t>
            </a:r>
            <a:r>
              <a:rPr lang="nl-NL" sz="1800" dirty="0">
                <a:effectLst/>
                <a:latin typeface="Calibri" panose="020F0502020204030204" pitchFamily="34" charset="0"/>
                <a:ea typeface="Calibri" panose="020F0502020204030204" pitchFamily="34" charset="0"/>
                <a:cs typeface="Arial" panose="020B0604020202020204" pitchFamily="34" charset="0"/>
              </a:rPr>
              <a:t>Ik doe andere leerlingen pijn.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27. Ik doe lelijk tegen anderen leerlingen (met woorden of gebaren).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28. Ik lach andere leerlingen uit.</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29. Ik zeg dat andere leerlingen niet mee mogen doen.</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13</a:t>
            </a:fld>
            <a:endParaRPr lang="nl-NL"/>
          </a:p>
        </p:txBody>
      </p:sp>
    </p:spTree>
    <p:extLst>
      <p:ext uri="{BB962C8B-B14F-4D97-AF65-F5344CB8AC3E}">
        <p14:creationId xmlns:p14="http://schemas.microsoft.com/office/powerpoint/2010/main" val="416024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Voel</a:t>
            </a:r>
            <a:r>
              <a:rPr lang="nl-NL" sz="1200" kern="1200" baseline="0" dirty="0">
                <a:solidFill>
                  <a:schemeClr val="tx1"/>
                </a:solidFill>
                <a:effectLst/>
                <a:latin typeface="+mn-lt"/>
                <a:ea typeface="+mn-ea"/>
                <a:cs typeface="+mn-cs"/>
              </a:rPr>
              <a:t> jij je veilig op school, in de klas, op het plein? </a:t>
            </a:r>
          </a:p>
          <a:p>
            <a:r>
              <a:rPr lang="nl-NL" sz="1200" kern="1200" baseline="0" dirty="0">
                <a:solidFill>
                  <a:schemeClr val="tx1"/>
                </a:solidFill>
                <a:effectLst/>
                <a:latin typeface="+mn-lt"/>
                <a:ea typeface="+mn-ea"/>
                <a:cs typeface="+mn-cs"/>
              </a:rPr>
              <a:t>Hoor je erbij in de groep? </a:t>
            </a:r>
            <a:endParaRPr lang="nl-NL" sz="1200" kern="1200" dirty="0">
              <a:solidFill>
                <a:schemeClr val="tx1"/>
              </a:solidFill>
              <a:effectLst/>
              <a:latin typeface="+mn-lt"/>
              <a:ea typeface="+mn-ea"/>
              <a:cs typeface="+mn-cs"/>
            </a:endParaRP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De stellingen bij deze categorie zijn:</a:t>
            </a:r>
          </a:p>
          <a:p>
            <a:pPr lvl="0"/>
            <a:r>
              <a:rPr lang="nl-NL" sz="1200" dirty="0">
                <a:effectLst/>
                <a:latin typeface="+mn-lt"/>
                <a:ea typeface="+mn-ea"/>
                <a:cs typeface="+mn-cs"/>
                <a:sym typeface="Helvetica Neue"/>
              </a:rPr>
              <a:t>30. Ik voel me veilig op school.</a:t>
            </a:r>
          </a:p>
          <a:p>
            <a:pPr lvl="0"/>
            <a:r>
              <a:rPr lang="nl-NL" sz="1200" dirty="0">
                <a:effectLst/>
                <a:latin typeface="+mn-lt"/>
                <a:ea typeface="+mn-ea"/>
                <a:cs typeface="+mn-cs"/>
                <a:sym typeface="Helvetica Neue"/>
              </a:rPr>
              <a:t>31. Ik voel me veilig in mijn klas. </a:t>
            </a:r>
          </a:p>
          <a:p>
            <a:pPr lvl="0"/>
            <a:r>
              <a:rPr lang="nl-NL" sz="1200" dirty="0">
                <a:effectLst/>
                <a:latin typeface="+mn-lt"/>
                <a:ea typeface="+mn-ea"/>
                <a:cs typeface="+mn-cs"/>
                <a:sym typeface="Helvetica Neue"/>
              </a:rPr>
              <a:t>32. Ik voel me veilig op het schoolplein.</a:t>
            </a:r>
          </a:p>
          <a:p>
            <a:pPr lvl="0"/>
            <a:r>
              <a:rPr lang="nl-NL" sz="1200" dirty="0">
                <a:effectLst/>
                <a:latin typeface="+mn-lt"/>
                <a:ea typeface="+mn-ea"/>
                <a:cs typeface="+mn-cs"/>
                <a:sym typeface="Helvetica Neue"/>
              </a:rPr>
              <a:t>33. Ik voel me fijn bij mijn klasgenoten.</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14</a:t>
            </a:fld>
            <a:endParaRPr lang="nl-NL"/>
          </a:p>
        </p:txBody>
      </p:sp>
    </p:spTree>
    <p:extLst>
      <p:ext uri="{BB962C8B-B14F-4D97-AF65-F5344CB8AC3E}">
        <p14:creationId xmlns:p14="http://schemas.microsoft.com/office/powerpoint/2010/main" val="396169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nemen -</a:t>
            </a:r>
            <a:r>
              <a:rPr lang="nl-NL" sz="1200" b="1" baseline="0" dirty="0">
                <a:latin typeface="Arial" panose="020B0604020202020204" pitchFamily="34" charset="0"/>
                <a:cs typeface="Arial" panose="020B0604020202020204" pitchFamily="34" charset="0"/>
              </a:rPr>
              <a:t> </a:t>
            </a:r>
            <a:r>
              <a:rPr lang="nl-NL" sz="1200" b="1" dirty="0">
                <a:latin typeface="Arial" panose="020B0604020202020204" pitchFamily="34" charset="0"/>
                <a:cs typeface="Arial" panose="020B0604020202020204" pitchFamily="34" charset="0"/>
              </a:rPr>
              <a:t>Sociale Autonomie</a:t>
            </a:r>
            <a:endParaRPr lang="nl-NL" sz="1200" b="1" dirty="0"/>
          </a:p>
          <a:p>
            <a:pPr defTabSz="875172">
              <a:defRPr/>
            </a:pPr>
            <a:endParaRPr lang="nl-NL" sz="1200" dirty="0"/>
          </a:p>
          <a:p>
            <a:pPr defTabSz="875172">
              <a:defRPr/>
            </a:pPr>
            <a:r>
              <a:rPr lang="nl-NL" sz="1200" dirty="0"/>
              <a:t>In de klas doe je leuke dingen maar ook dingen die je minder leuk vindt. Zeg jij het als je iets wel of niet leuk vindt? En als je mag kiezen tussen twee opdrachten kies je dan wat jíj leuk vindt om te doen?  </a:t>
            </a:r>
          </a:p>
          <a:p>
            <a:pPr defTabSz="875172">
              <a:defRPr/>
            </a:pPr>
            <a:endParaRPr lang="nl-NL" sz="1200" dirty="0"/>
          </a:p>
          <a:p>
            <a:pPr defTabSz="875172">
              <a:defRPr/>
            </a:pPr>
            <a:r>
              <a:rPr lang="nl-NL" sz="1200" dirty="0"/>
              <a:t>Stellingen:</a:t>
            </a:r>
          </a:p>
          <a:p>
            <a:pPr lvl="0"/>
            <a:r>
              <a:rPr lang="nl-NL" sz="1200" dirty="0">
                <a:effectLst/>
                <a:latin typeface="+mn-lt"/>
                <a:ea typeface="+mn-ea"/>
                <a:cs typeface="+mn-cs"/>
                <a:sym typeface="Helvetica Neue"/>
              </a:rPr>
              <a:t>34. Ik zeg het als ik iets wel of niet wil.</a:t>
            </a:r>
          </a:p>
          <a:p>
            <a:pPr lvl="0"/>
            <a:r>
              <a:rPr lang="nl-NL" sz="1200" dirty="0">
                <a:effectLst/>
                <a:latin typeface="+mn-lt"/>
                <a:ea typeface="+mn-ea"/>
                <a:cs typeface="+mn-cs"/>
                <a:sym typeface="Helvetica Neue"/>
              </a:rPr>
              <a:t>35. Ik kom voor mezelf op.</a:t>
            </a:r>
          </a:p>
          <a:p>
            <a:r>
              <a:rPr lang="nl-NL" sz="1200" dirty="0">
                <a:effectLst/>
                <a:latin typeface="+mn-lt"/>
                <a:ea typeface="+mn-ea"/>
                <a:cs typeface="+mn-cs"/>
                <a:sym typeface="Helvetica Neue"/>
              </a:rPr>
              <a:t>    Bijvoorbeeld dat je durft te zeggen dat je iets niet leuk vindt.</a:t>
            </a:r>
          </a:p>
          <a:p>
            <a:pPr lvl="0"/>
            <a:r>
              <a:rPr lang="nl-NL" sz="1200" dirty="0">
                <a:effectLst/>
                <a:latin typeface="+mn-lt"/>
                <a:ea typeface="+mn-ea"/>
                <a:cs typeface="+mn-cs"/>
                <a:sym typeface="Helvetica Neue"/>
              </a:rPr>
              <a:t>36. Als ik moet kiezen, kies ik wat ik zelf wil.</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15</a:t>
            </a:fld>
            <a:endParaRPr lang="nl-NL"/>
          </a:p>
        </p:txBody>
      </p:sp>
    </p:spTree>
    <p:extLst>
      <p:ext uri="{BB962C8B-B14F-4D97-AF65-F5344CB8AC3E}">
        <p14:creationId xmlns:p14="http://schemas.microsoft.com/office/powerpoint/2010/main" val="375166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Ruimte nemen- Sociaal Initiatief</a:t>
            </a:r>
            <a:endParaRPr lang="nl-NL" sz="1200" b="1" dirty="0"/>
          </a:p>
          <a:p>
            <a:endParaRPr lang="nl-NL" sz="1200" dirty="0"/>
          </a:p>
          <a:p>
            <a:r>
              <a:rPr lang="nl-NL" sz="1200" dirty="0"/>
              <a:t>Een paar anderen uit jouw klas zijn een spel aan het doen (bijv. voetballen). Je wilt graag meedoen. Wat doe jij dan?</a:t>
            </a:r>
          </a:p>
          <a:p>
            <a:r>
              <a:rPr lang="nl-NL" sz="1200" dirty="0"/>
              <a:t>Sommigen vertellen en vragen veel aan anderen in de klas of aan de juf of meester. Doe jij dat ook?</a:t>
            </a:r>
          </a:p>
          <a:p>
            <a:endParaRPr lang="nl-NL" sz="1200" dirty="0"/>
          </a:p>
          <a:p>
            <a:r>
              <a:rPr lang="nl-NL" sz="1200" dirty="0"/>
              <a:t>Stellingen:</a:t>
            </a:r>
          </a:p>
          <a:p>
            <a:pPr lvl="0"/>
            <a:r>
              <a:rPr lang="nl-NL" sz="1200" dirty="0">
                <a:effectLst/>
                <a:latin typeface="+mn-lt"/>
                <a:ea typeface="+mn-ea"/>
                <a:cs typeface="+mn-cs"/>
                <a:sym typeface="Helvetica Neue"/>
              </a:rPr>
              <a:t>37. Ik vraag of ik mee mag doen met anderen uit mijn klas.</a:t>
            </a:r>
          </a:p>
          <a:p>
            <a:pPr lvl="0"/>
            <a:r>
              <a:rPr lang="nl-NL" sz="1200" dirty="0">
                <a:effectLst/>
                <a:latin typeface="+mn-lt"/>
                <a:ea typeface="+mn-ea"/>
                <a:cs typeface="+mn-cs"/>
                <a:sym typeface="Helvetica Neue"/>
              </a:rPr>
              <a:t>38. Ik vraag of een ander met mij wil samenwerken of bijvoorbeeld een spelletje met mij wil doen.</a:t>
            </a:r>
          </a:p>
          <a:p>
            <a:pPr lvl="0"/>
            <a:r>
              <a:rPr lang="nl-NL" sz="1200" dirty="0">
                <a:effectLst/>
                <a:latin typeface="+mn-lt"/>
                <a:ea typeface="+mn-ea"/>
                <a:cs typeface="+mn-cs"/>
                <a:sym typeface="Helvetica Neue"/>
              </a:rPr>
              <a:t>39. Ik vertel uit mezelf in de klas.</a:t>
            </a:r>
          </a:p>
          <a:p>
            <a:pPr lvl="0"/>
            <a:r>
              <a:rPr lang="nl-NL" sz="1200" dirty="0">
                <a:effectLst/>
                <a:latin typeface="+mn-lt"/>
                <a:ea typeface="+mn-ea"/>
                <a:cs typeface="+mn-cs"/>
                <a:sym typeface="Helvetica Neue"/>
              </a:rPr>
              <a:t>40. Ik vraag wel eens iets aan de juf of meester.</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16</a:t>
            </a:fld>
            <a:endParaRPr lang="nl-NL"/>
          </a:p>
        </p:txBody>
      </p:sp>
    </p:spTree>
    <p:extLst>
      <p:ext uri="{BB962C8B-B14F-4D97-AF65-F5344CB8AC3E}">
        <p14:creationId xmlns:p14="http://schemas.microsoft.com/office/powerpoint/2010/main" val="948376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Ruimte geven – Sociale Flexibiliteit</a:t>
            </a:r>
            <a:endParaRPr lang="nl-NL" sz="1200" b="1" dirty="0"/>
          </a:p>
          <a:p>
            <a:r>
              <a:rPr lang="nl-NL" sz="1200" dirty="0"/>
              <a:t>Jullie moeten met elkaar de klas opruimen na het knutselen. Jij wilt hetzelfde klusje doen als je klasgenoot. Daarom worden jullie een beetje boos op elkaar. Wat doe jij dan?</a:t>
            </a:r>
          </a:p>
          <a:p>
            <a:r>
              <a:rPr lang="nl-NL" sz="1200" dirty="0"/>
              <a:t> En wat doe je als iemand een plan heeft? Luister je daarnaar?</a:t>
            </a:r>
          </a:p>
          <a:p>
            <a:endParaRPr lang="nl-NL" sz="1200" dirty="0"/>
          </a:p>
          <a:p>
            <a:r>
              <a:rPr lang="nl-NL" sz="1200" dirty="0"/>
              <a:t>Stellingen:</a:t>
            </a:r>
          </a:p>
          <a:p>
            <a:pPr lvl="0"/>
            <a:r>
              <a:rPr lang="nl-NL" sz="1200" dirty="0">
                <a:effectLst/>
                <a:latin typeface="+mn-lt"/>
                <a:ea typeface="+mn-ea"/>
                <a:cs typeface="+mn-cs"/>
                <a:sym typeface="Helvetica Neue"/>
              </a:rPr>
              <a:t>41. Als er iets vervelends gebeurt, zoek ik een oplossing.</a:t>
            </a:r>
          </a:p>
          <a:p>
            <a:pPr lvl="0"/>
            <a:r>
              <a:rPr lang="nl-NL" sz="1200" dirty="0">
                <a:effectLst/>
                <a:latin typeface="+mn-lt"/>
                <a:ea typeface="+mn-ea"/>
                <a:cs typeface="+mn-cs"/>
                <a:sym typeface="Helvetica Neue"/>
              </a:rPr>
              <a:t>42. Ik bedenk een ander idee als iemand anders dat wil.</a:t>
            </a:r>
          </a:p>
          <a:p>
            <a:pPr lvl="0"/>
            <a:r>
              <a:rPr lang="nl-NL" sz="1200" dirty="0">
                <a:effectLst/>
                <a:latin typeface="+mn-lt"/>
                <a:ea typeface="+mn-ea"/>
                <a:cs typeface="+mn-cs"/>
                <a:sym typeface="Helvetica Neue"/>
              </a:rPr>
              <a:t>43. Ik luister naar een idee van iemand anders.</a:t>
            </a:r>
          </a:p>
          <a:p>
            <a:r>
              <a:rPr lang="nl-NL" sz="1200" dirty="0"/>
              <a:t> </a:t>
            </a:r>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17</a:t>
            </a:fld>
            <a:endParaRPr lang="nl-NL"/>
          </a:p>
        </p:txBody>
      </p:sp>
    </p:spTree>
    <p:extLst>
      <p:ext uri="{BB962C8B-B14F-4D97-AF65-F5344CB8AC3E}">
        <p14:creationId xmlns:p14="http://schemas.microsoft.com/office/powerpoint/2010/main" val="225879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geven - Impulsbeheersing</a:t>
            </a:r>
            <a:endParaRPr lang="nl-NL" sz="1200" b="1" dirty="0"/>
          </a:p>
          <a:p>
            <a:pPr defTabSz="875172">
              <a:defRPr/>
            </a:pPr>
            <a:r>
              <a:rPr lang="nl-NL" sz="1200" dirty="0"/>
              <a:t>De meester legt uit wat jullie mogen gaan doen. Je hebt een vraag. Wat doe je dan? Wacht je totdat je de beurt krijgt? </a:t>
            </a:r>
          </a:p>
          <a:p>
            <a:endParaRPr lang="nl-NL" dirty="0"/>
          </a:p>
          <a:p>
            <a:r>
              <a:rPr lang="nl-NL" dirty="0"/>
              <a:t>Stellingen:</a:t>
            </a:r>
          </a:p>
          <a:p>
            <a:pPr lvl="0"/>
            <a:r>
              <a:rPr lang="nl-NL" sz="1200" dirty="0">
                <a:effectLst/>
                <a:latin typeface="+mn-lt"/>
                <a:ea typeface="+mn-ea"/>
                <a:cs typeface="+mn-cs"/>
                <a:sym typeface="Helvetica Neue"/>
              </a:rPr>
              <a:t>44. Ik wacht op mijn beurt.</a:t>
            </a:r>
          </a:p>
          <a:p>
            <a:pPr lvl="0"/>
            <a:r>
              <a:rPr lang="nl-NL" sz="1200" dirty="0">
                <a:effectLst/>
                <a:latin typeface="+mn-lt"/>
                <a:ea typeface="+mn-ea"/>
                <a:cs typeface="+mn-cs"/>
                <a:sym typeface="Helvetica Neue"/>
              </a:rPr>
              <a:t>45. Ik denk na voor ik iets doe.</a:t>
            </a:r>
          </a:p>
          <a:p>
            <a:pPr lvl="0"/>
            <a:r>
              <a:rPr lang="nl-NL" sz="1200" dirty="0">
                <a:effectLst/>
                <a:latin typeface="+mn-lt"/>
                <a:ea typeface="+mn-ea"/>
                <a:cs typeface="+mn-cs"/>
                <a:sym typeface="Helvetica Neue"/>
              </a:rPr>
              <a:t>46. Ik blijf opletten als anderen praten of iets anders doen.</a:t>
            </a:r>
          </a:p>
          <a:p>
            <a:pPr lvl="0"/>
            <a:r>
              <a:rPr lang="nl-NL" sz="1200" dirty="0">
                <a:effectLst/>
                <a:latin typeface="+mn-lt"/>
                <a:ea typeface="+mn-ea"/>
                <a:cs typeface="+mn-cs"/>
                <a:sym typeface="Helvetica Neue"/>
              </a:rPr>
              <a:t>47. Ik houd me aan de regels.</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18</a:t>
            </a:fld>
            <a:endParaRPr lang="nl-NL"/>
          </a:p>
        </p:txBody>
      </p:sp>
    </p:spTree>
    <p:extLst>
      <p:ext uri="{BB962C8B-B14F-4D97-AF65-F5344CB8AC3E}">
        <p14:creationId xmlns:p14="http://schemas.microsoft.com/office/powerpoint/2010/main" val="195879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geven - Inlevingsvermogen</a:t>
            </a:r>
            <a:endParaRPr lang="nl-NL" sz="1200" b="1" dirty="0"/>
          </a:p>
          <a:p>
            <a:pPr defTabSz="875172">
              <a:defRPr/>
            </a:pPr>
            <a:r>
              <a:rPr lang="nl-NL" sz="1200" dirty="0"/>
              <a:t>Help jij weleens iemand anders met een opdracht of met iets anders?</a:t>
            </a:r>
          </a:p>
          <a:p>
            <a:endParaRPr lang="nl-NL" dirty="0"/>
          </a:p>
          <a:p>
            <a:r>
              <a:rPr lang="nl-NL" dirty="0"/>
              <a:t>Stellingen:</a:t>
            </a:r>
          </a:p>
          <a:p>
            <a:pPr lvl="0"/>
            <a:r>
              <a:rPr lang="nl-NL" sz="1200" dirty="0">
                <a:effectLst/>
                <a:latin typeface="+mn-lt"/>
                <a:ea typeface="+mn-ea"/>
                <a:cs typeface="+mn-cs"/>
                <a:sym typeface="Helvetica Neue"/>
              </a:rPr>
              <a:t>48. Als ik zie dat iemand hulp nodig heeft, ga ik helpen.</a:t>
            </a:r>
          </a:p>
          <a:p>
            <a:pPr lvl="0"/>
            <a:r>
              <a:rPr lang="nl-NL" sz="1200" dirty="0">
                <a:effectLst/>
                <a:latin typeface="+mn-lt"/>
                <a:ea typeface="+mn-ea"/>
                <a:cs typeface="+mn-cs"/>
                <a:sym typeface="Helvetica Neue"/>
              </a:rPr>
              <a:t>49. Ik zeg aardige dingen tegen anderen.</a:t>
            </a:r>
          </a:p>
          <a:p>
            <a:pPr lvl="0"/>
            <a:r>
              <a:rPr lang="nl-NL" sz="1200" dirty="0">
                <a:effectLst/>
                <a:latin typeface="+mn-lt"/>
                <a:ea typeface="+mn-ea"/>
                <a:cs typeface="+mn-cs"/>
                <a:sym typeface="Helvetica Neue"/>
              </a:rPr>
              <a:t>50. Ik luister als iemand iets vertelt.</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19</a:t>
            </a:fld>
            <a:endParaRPr lang="nl-NL"/>
          </a:p>
        </p:txBody>
      </p:sp>
    </p:spTree>
    <p:extLst>
      <p:ext uri="{BB962C8B-B14F-4D97-AF65-F5344CB8AC3E}">
        <p14:creationId xmlns:p14="http://schemas.microsoft.com/office/powerpoint/2010/main" val="401131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Waarom zo’n vragenlijst?</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goed aan de leerlingen uit waarom ze deze vragenlijst invullen en wat de bedoeling is. Dat is erg belangrijk om ervoor te zorgen dat de leerling zich veilig voelt en de vragenlijst eerlijk invult.</a:t>
            </a:r>
          </a:p>
          <a:p>
            <a:r>
              <a:rPr lang="nl-NL" sz="1200" kern="1200" dirty="0">
                <a:solidFill>
                  <a:schemeClr val="tx1"/>
                </a:solidFill>
                <a:effectLst/>
                <a:latin typeface="+mn-lt"/>
                <a:ea typeface="+mn-ea"/>
                <a:cs typeface="+mn-cs"/>
              </a:rPr>
              <a:t>Wees transparant over jouw bedoeling met de vragenlijst. De lijst is ontworpen om gestandaardiseerd leerlingen te bevragen over hun beleving. Hierdoor is het mogelijk om het perspectief van de leerling te plaatsen naast de observatie van de leerkracht (Zien! observatielijst). Wat helpt om af te stemmen op hun behoeften, wat nodig is om te leren en om te bevorderen dat de leerlingen het fijn hebben op school.</a:t>
            </a:r>
          </a:p>
          <a:p>
            <a:r>
              <a:rPr lang="nl-NL" sz="1200" kern="1200" dirty="0">
                <a:solidFill>
                  <a:schemeClr val="tx1"/>
                </a:solidFill>
                <a:effectLst/>
                <a:latin typeface="+mn-lt"/>
                <a:ea typeface="+mn-ea"/>
                <a:cs typeface="+mn-cs"/>
              </a:rPr>
              <a:t>Wanneer het je bedoeling is de uitslag met hen te bespreken, kun je dat aangeven. Ze weten dan dat je er op terug komt. </a:t>
            </a:r>
          </a:p>
          <a:p>
            <a:r>
              <a:rPr lang="nl-NL" sz="1200" kern="1200" dirty="0">
                <a:solidFill>
                  <a:schemeClr val="tx1"/>
                </a:solidFill>
                <a:effectLst/>
                <a:latin typeface="+mn-lt"/>
                <a:ea typeface="+mn-ea"/>
                <a:cs typeface="+mn-cs"/>
              </a:rPr>
              <a:t>Wanneer de school er voor kiest om ook met ouders de uitslag te bespreken adviseren we om (oudere) kinderen hierover te informeren.  </a:t>
            </a:r>
          </a:p>
          <a:p>
            <a:r>
              <a:rPr lang="nl-NL" sz="1200" kern="1200" dirty="0">
                <a:solidFill>
                  <a:schemeClr val="tx1"/>
                </a:solidFill>
                <a:effectLst/>
                <a:latin typeface="+mn-lt"/>
                <a:ea typeface="+mn-ea"/>
                <a:cs typeface="+mn-cs"/>
              </a:rPr>
              <a:t>Voorkom dat je het invullen zo beïnvloedt dat leerlingen sociaal wenselijke antwoorden geven. Maak het niet spannend door het te gewichtig te maken. </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“Ik ben heel benieuwd hoe jullie over jezelf denken. Daar is deze vragenlijst voor. Het gaat dus over jezelf, er is daarom geen goed of fout antwoord. Je vult in wat jij denkt, voelt of doet. Daarom is het belangrijk dat je de vragenlijst eerlijk invult, ook als je denkt dat het niet zo’n leuk antwoord is. Alle antwoorden kunnen, als het maar is wat jij denkt, voelt of doet. Je krijgt er ook geen cijfer voor. De antwoorden ga ik gebruiken om je beter te kunnen begrijpen en om je te kunnen helpen als dat nodig is.”</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a:t>
            </a:fld>
            <a:endParaRPr lang="nl-NL"/>
          </a:p>
        </p:txBody>
      </p:sp>
    </p:spTree>
    <p:extLst>
      <p:ext uri="{BB962C8B-B14F-4D97-AF65-F5344CB8AC3E}">
        <p14:creationId xmlns:p14="http://schemas.microsoft.com/office/powerpoint/2010/main" val="292385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dirty="0">
                <a:effectLst/>
                <a:latin typeface="+mn-lt"/>
                <a:ea typeface="+mn-ea"/>
                <a:cs typeface="+mn-cs"/>
                <a:sym typeface="Helvetica Neue"/>
              </a:rPr>
              <a:t>Herhaal nog een keer wat het doel was van de </a:t>
            </a:r>
            <a:r>
              <a:rPr lang="nl-NL" sz="1200" b="0" i="0" u="none" strike="noStrike" dirty="0" err="1">
                <a:effectLst/>
                <a:latin typeface="+mn-lt"/>
                <a:ea typeface="+mn-ea"/>
                <a:cs typeface="+mn-cs"/>
                <a:sym typeface="Helvetica Neue"/>
              </a:rPr>
              <a:t>vragenljist</a:t>
            </a:r>
            <a:r>
              <a:rPr lang="nl-NL" sz="1200" b="0" i="0" u="none" strike="noStrike" dirty="0">
                <a:effectLst/>
                <a:latin typeface="+mn-lt"/>
                <a:ea typeface="+mn-ea"/>
                <a:cs typeface="+mn-cs"/>
                <a:sym typeface="Helvetica Neue"/>
              </a:rPr>
              <a:t>: </a:t>
            </a:r>
            <a:r>
              <a:rPr lang="en-US" sz="1200" b="0" i="0" dirty="0">
                <a:effectLst/>
                <a:latin typeface="+mn-lt"/>
                <a:ea typeface="+mn-ea"/>
                <a:cs typeface="+mn-cs"/>
                <a:sym typeface="Helvetica Neue"/>
              </a:rPr>
              <a:t>​</a:t>
            </a:r>
            <a:endParaRPr lang="en-US" b="0" i="0" dirty="0">
              <a:effectLst/>
            </a:endParaRPr>
          </a:p>
          <a:p>
            <a:pPr rtl="0" fontAlgn="base"/>
            <a:r>
              <a:rPr lang="nl-NL" sz="1200" b="0" i="0" dirty="0">
                <a:effectLst/>
                <a:latin typeface="+mn-lt"/>
                <a:ea typeface="+mn-ea"/>
                <a:cs typeface="+mn-cs"/>
                <a:sym typeface="Helvetica Neue"/>
              </a:rPr>
              <a:t>​</a:t>
            </a:r>
            <a:endParaRPr lang="nl-NL" b="0" i="0" dirty="0">
              <a:effectLst/>
            </a:endParaRPr>
          </a:p>
          <a:p>
            <a:pPr rtl="0" fontAlgn="base"/>
            <a:r>
              <a:rPr lang="nl-NL" sz="1200" b="0" i="1" u="none" strike="noStrike" dirty="0">
                <a:effectLst/>
                <a:latin typeface="+mn-lt"/>
                <a:ea typeface="+mn-ea"/>
                <a:cs typeface="+mn-cs"/>
                <a:sym typeface="Helvetica Neue"/>
              </a:rPr>
              <a:t>“Alle </a:t>
            </a:r>
            <a:r>
              <a:rPr lang="nl-NL" sz="1200" b="0" i="1" u="none" strike="noStrike">
                <a:effectLst/>
                <a:latin typeface="+mn-lt"/>
                <a:ea typeface="+mn-ea"/>
                <a:cs typeface="+mn-cs"/>
                <a:sym typeface="Helvetica Neue"/>
              </a:rPr>
              <a:t>antwoorden kunnen, </a:t>
            </a:r>
            <a:r>
              <a:rPr lang="nl-NL" sz="1200" b="0" i="1" u="none" strike="noStrike" dirty="0">
                <a:effectLst/>
                <a:latin typeface="+mn-lt"/>
                <a:ea typeface="+mn-ea"/>
                <a:cs typeface="+mn-cs"/>
                <a:sym typeface="Helvetica Neue"/>
              </a:rPr>
              <a:t>als het maar is wat jij denkt, voelt of doet. Je krijgt er ook geen cijfer voor. De antwoorden ga ik gebruiken om je beter te kunnen begrijpen en om je te kunnen helpen als dat nodig is. </a:t>
            </a:r>
            <a:r>
              <a:rPr lang="en-US" sz="1200" b="0" i="0" dirty="0">
                <a:effectLst/>
                <a:latin typeface="+mn-lt"/>
                <a:ea typeface="+mn-ea"/>
                <a:cs typeface="+mn-cs"/>
                <a:sym typeface="Helvetica Neue"/>
              </a:rPr>
              <a:t>​</a:t>
            </a:r>
            <a:endParaRPr lang="en-US" b="0" i="0" dirty="0">
              <a:effectLst/>
            </a:endParaRPr>
          </a:p>
          <a:p>
            <a:pPr rtl="0" fontAlgn="base"/>
            <a:r>
              <a:rPr lang="nl-NL" sz="1200" b="0" i="1" u="none" strike="noStrike" dirty="0">
                <a:effectLst/>
                <a:latin typeface="+mn-lt"/>
                <a:ea typeface="+mn-ea"/>
                <a:cs typeface="+mn-cs"/>
                <a:sym typeface="Helvetica Neue"/>
              </a:rPr>
              <a:t>Noem eventueel nog dat je misschien met leerlingen in gesprek gaat. Ook weer om ze te kunnen helpen.”</a:t>
            </a:r>
            <a:endParaRPr lang="nl-NL" b="0" i="0" dirty="0">
              <a:effectLst/>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20</a:t>
            </a:fld>
            <a:endParaRPr lang="nl-NL"/>
          </a:p>
        </p:txBody>
      </p:sp>
    </p:spTree>
    <p:extLst>
      <p:ext uri="{BB962C8B-B14F-4D97-AF65-F5344CB8AC3E}">
        <p14:creationId xmlns:p14="http://schemas.microsoft.com/office/powerpoint/2010/main" val="60541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3. De situatie</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uit dat de vragen gaan over de situatie op school. Bespreek met de leerlingen de situatie waarover de stellingen gaan. Gebruik hiervoor een voorbeeldstelling: </a:t>
            </a:r>
            <a:r>
              <a:rPr lang="nl-NL" sz="1200" i="1" kern="1200" dirty="0">
                <a:solidFill>
                  <a:schemeClr val="tx1"/>
                </a:solidFill>
                <a:effectLst/>
                <a:latin typeface="+mn-lt"/>
                <a:ea typeface="+mn-ea"/>
                <a:cs typeface="+mn-cs"/>
              </a:rPr>
              <a:t>‘Andere kinderen lachen mij uit’.</a:t>
            </a:r>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Als je de stellingen in gaat vullen, denk je na of dit voor jou zo is </a:t>
            </a:r>
            <a:r>
              <a:rPr lang="nl-NL" sz="1200" i="1" u="sng" kern="1200" dirty="0">
                <a:solidFill>
                  <a:schemeClr val="tx1"/>
                </a:solidFill>
                <a:effectLst/>
                <a:latin typeface="+mn-lt"/>
                <a:ea typeface="+mn-ea"/>
                <a:cs typeface="+mn-cs"/>
              </a:rPr>
              <a:t>op school</a:t>
            </a:r>
            <a:r>
              <a:rPr lang="nl-NL" sz="1200" i="1" kern="1200" dirty="0">
                <a:solidFill>
                  <a:schemeClr val="tx1"/>
                </a:solidFill>
                <a:effectLst/>
                <a:latin typeface="+mn-lt"/>
                <a:ea typeface="+mn-ea"/>
                <a:cs typeface="+mn-cs"/>
              </a:rPr>
              <a:t>. Het kan gaan over dingen die in onze groep gebeuren, maar ook dingen op het plein, bijvoorbeeld met kinderen van andere groepen. Als je op het plein soms uitgelachen worden door andere kinderen, telt dat ook mee.</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Als je thuis vaak uitgelachen wordt door een buurmeisje, telt dat niet mee, want dat is niet op school</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a:t>
            </a:fld>
            <a:endParaRPr lang="nl-NL"/>
          </a:p>
        </p:txBody>
      </p:sp>
    </p:spTree>
    <p:extLst>
      <p:ext uri="{BB962C8B-B14F-4D97-AF65-F5344CB8AC3E}">
        <p14:creationId xmlns:p14="http://schemas.microsoft.com/office/powerpoint/2010/main" val="63601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mn-lt"/>
                <a:ea typeface="+mn-ea"/>
                <a:cs typeface="+mn-cs"/>
                <a:sym typeface="Helvetica Neue"/>
              </a:rPr>
              <a:t>Bespreek met de leerlingen het verschil tussen de vier antwoordmogelijkheden.</a:t>
            </a:r>
          </a:p>
          <a:p>
            <a:r>
              <a:rPr lang="nl-NL" sz="1200" dirty="0">
                <a:effectLst/>
                <a:latin typeface="+mn-lt"/>
                <a:ea typeface="+mn-ea"/>
                <a:cs typeface="+mn-cs"/>
                <a:sym typeface="Helvetica Neue"/>
              </a:rPr>
              <a:t>Gebruik hiervoor een voorbeeldstelling:  </a:t>
            </a:r>
            <a:r>
              <a:rPr lang="nl-NL" sz="1200" i="1" dirty="0">
                <a:effectLst/>
                <a:latin typeface="+mn-lt"/>
                <a:ea typeface="+mn-ea"/>
                <a:cs typeface="+mn-cs"/>
                <a:sym typeface="Helvetica Neue"/>
              </a:rPr>
              <a:t>Ik kan moeilijke opdrachten/werkjes maken.</a:t>
            </a:r>
          </a:p>
          <a:p>
            <a:endParaRPr lang="nl-NL" sz="1200" i="1" dirty="0">
              <a:effectLst/>
              <a:latin typeface="+mn-lt"/>
              <a:ea typeface="+mn-ea"/>
              <a:cs typeface="+mn-cs"/>
              <a:sym typeface="Helvetica Neue"/>
            </a:endParaRPr>
          </a:p>
          <a:p>
            <a:pPr marL="171450" indent="-171450">
              <a:buFontTx/>
              <a:buChar char="-"/>
            </a:pPr>
            <a:r>
              <a:rPr lang="nl-NL" sz="1200" baseline="0" dirty="0"/>
              <a:t>‘dit klopt (bijna) altijd’: Het lukt/gebeurt altijd of bijna altijd</a:t>
            </a:r>
          </a:p>
          <a:p>
            <a:pPr marL="171450" indent="-171450">
              <a:buFontTx/>
              <a:buChar char="-"/>
            </a:pPr>
            <a:r>
              <a:rPr lang="nl-NL" sz="1200" baseline="0" dirty="0"/>
              <a:t>‘dit is vaak zo’: &gt; Vaak lukt het me om …, maar nog niet als … (</a:t>
            </a:r>
            <a:r>
              <a:rPr lang="nl-NL" sz="1200" baseline="0" dirty="0" err="1"/>
              <a:t>bijv</a:t>
            </a:r>
            <a:r>
              <a:rPr lang="nl-NL" sz="1200" baseline="0" dirty="0"/>
              <a:t>: het heel druk is in de klas of ik ben iets leuks aan het doen) </a:t>
            </a:r>
          </a:p>
          <a:p>
            <a:pPr marL="171450" indent="-171450">
              <a:buFontTx/>
              <a:buChar char="-"/>
            </a:pPr>
            <a:r>
              <a:rPr lang="nl-NL" sz="1200" baseline="0" dirty="0"/>
              <a:t>Dit is soms zo: bijvoorbeeld 1x per dag lukt het me om er om te denken dat … maar de meeste keren vergeet ik het nog</a:t>
            </a:r>
          </a:p>
          <a:p>
            <a:pPr marL="171450" indent="-171450">
              <a:buFontTx/>
              <a:buChar char="-"/>
            </a:pPr>
            <a:r>
              <a:rPr lang="nl-NL" sz="1200" baseline="0" dirty="0"/>
              <a:t>Dit is (bijna) nooit zo:  Sinds de 20 dagen vanaf de vakantie ben ik twee keer (bijv. door gegaan met een opdracht toen ik het moeilijk vond). Meestal (</a:t>
            </a:r>
            <a:r>
              <a:rPr lang="nl-NL" sz="1200" baseline="0" dirty="0" err="1"/>
              <a:t>bijv</a:t>
            </a:r>
            <a:r>
              <a:rPr lang="nl-NL" sz="1200" baseline="0" dirty="0"/>
              <a:t> moet de juf me helpen)</a:t>
            </a:r>
          </a:p>
          <a:p>
            <a:endParaRPr lang="nl-NL" sz="1200" dirty="0">
              <a:effectLst/>
              <a:latin typeface="Arial" panose="020B0604020202020204" pitchFamily="34" charset="0"/>
              <a:ea typeface="MS Mincho" panose="02020609040205080304" pitchFamily="49" charset="-128"/>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a:t>
            </a:fld>
            <a:endParaRPr lang="nl-NL"/>
          </a:p>
        </p:txBody>
      </p:sp>
    </p:spTree>
    <p:extLst>
      <p:ext uri="{BB962C8B-B14F-4D97-AF65-F5344CB8AC3E}">
        <p14:creationId xmlns:p14="http://schemas.microsoft.com/office/powerpoint/2010/main" val="68717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a:effectLst/>
                <a:latin typeface="+mn-lt"/>
                <a:ea typeface="+mn-ea"/>
                <a:cs typeface="+mn-cs"/>
                <a:sym typeface="Helvetica Neue"/>
              </a:rPr>
              <a:t>Voor welke juf of meester?</a:t>
            </a:r>
            <a:endParaRPr lang="nl-NL" sz="1200">
              <a:effectLst/>
              <a:latin typeface="+mn-lt"/>
              <a:ea typeface="+mn-ea"/>
              <a:cs typeface="+mn-cs"/>
              <a:sym typeface="Helvetica Neue"/>
            </a:endParaRPr>
          </a:p>
          <a:p>
            <a:r>
              <a:rPr lang="nl-NL" sz="1200">
                <a:effectLst/>
                <a:latin typeface="+mn-lt"/>
                <a:ea typeface="+mn-ea"/>
                <a:cs typeface="+mn-cs"/>
                <a:sym typeface="Helvetica Neue"/>
              </a:rPr>
              <a:t>Er zijn vragen over de juf of de meester. Je wilt de mening weten over hoe ze de relatie beleven. </a:t>
            </a:r>
          </a:p>
          <a:p>
            <a:r>
              <a:rPr lang="nl-NL" sz="1200">
                <a:effectLst/>
                <a:latin typeface="+mn-lt"/>
                <a:ea typeface="+mn-ea"/>
                <a:cs typeface="+mn-cs"/>
                <a:sym typeface="Helvetica Neue"/>
              </a:rPr>
              <a:t>We adviseren</a:t>
            </a:r>
            <a:r>
              <a:rPr lang="nl-NL" sz="1200" baseline="0">
                <a:effectLst/>
                <a:latin typeface="+mn-lt"/>
                <a:ea typeface="+mn-ea"/>
                <a:cs typeface="+mn-cs"/>
                <a:sym typeface="Helvetica Neue"/>
              </a:rPr>
              <a:t> om de leerlingen aan alle juffen en meesters te laten denken waar ze mee te maken hebben, als ze de vragen invullen. </a:t>
            </a:r>
          </a:p>
          <a:p>
            <a:r>
              <a:rPr lang="nl-NL" sz="1200" baseline="0">
                <a:effectLst/>
                <a:latin typeface="+mn-lt"/>
                <a:ea typeface="+mn-ea"/>
                <a:cs typeface="+mn-cs"/>
                <a:sym typeface="Helvetica Neue"/>
              </a:rPr>
              <a:t>Als het bij de ene juf of meester ja is en bij de andere nee, kunnen ze ‘soms’  kiezen. </a:t>
            </a:r>
            <a:endParaRPr lang="nl-NL" sz="1200">
              <a:effectLst/>
              <a:latin typeface="+mn-lt"/>
              <a:ea typeface="+mn-ea"/>
              <a:cs typeface="+mn-cs"/>
              <a:sym typeface="Helvetica Neue"/>
            </a:endParaRPr>
          </a:p>
          <a:p>
            <a:endParaRPr lang="nl-NL" sz="1200">
              <a:effectLst/>
              <a:latin typeface="+mn-lt"/>
              <a:ea typeface="+mn-ea"/>
              <a:cs typeface="+mn-cs"/>
              <a:sym typeface="Helvetica Neue"/>
            </a:endParaRPr>
          </a:p>
          <a:p>
            <a:r>
              <a:rPr lang="nl-NL" sz="1200">
                <a:effectLst/>
                <a:latin typeface="+mn-lt"/>
                <a:ea typeface="+mn-ea"/>
                <a:cs typeface="+mn-cs"/>
                <a:sym typeface="Helvetica Neue"/>
              </a:rPr>
              <a:t>Eventueel: wanneer je samen voor de groep staat (gelijktijdig of op andere momenten) moet je een keuze maken. Wil je kunnen herleiden over wie ze een mening geven? Geef aan dat de leerlingen aan een specifieke leerkracht moeten denken.</a:t>
            </a:r>
          </a:p>
          <a:p>
            <a:r>
              <a:rPr lang="nl-NL" sz="1200" i="1">
                <a:effectLst/>
                <a:latin typeface="+mn-lt"/>
                <a:ea typeface="+mn-ea"/>
                <a:cs typeface="+mn-cs"/>
                <a:sym typeface="Helvetica Neue"/>
              </a:rPr>
              <a:t> </a:t>
            </a:r>
            <a:endParaRPr lang="nl-NL" sz="1200">
              <a:effectLst/>
              <a:latin typeface="+mn-lt"/>
              <a:ea typeface="+mn-ea"/>
              <a:cs typeface="+mn-cs"/>
              <a:sym typeface="Helvetica Neue"/>
            </a:endParaRPr>
          </a:p>
          <a:p>
            <a:r>
              <a:rPr lang="nl-NL" sz="1200" i="1">
                <a:effectLst/>
                <a:latin typeface="+mn-lt"/>
                <a:ea typeface="+mn-ea"/>
                <a:cs typeface="+mn-cs"/>
                <a:sym typeface="Helvetica Neue"/>
              </a:rPr>
              <a:t>Sommige vragen gaan over de juf of meester. Dan moet je kiezen. We spreken af dat we bij die vragen allemaal denken aan álle</a:t>
            </a:r>
            <a:r>
              <a:rPr lang="nl-NL" sz="1200" i="1" baseline="0">
                <a:effectLst/>
                <a:latin typeface="+mn-lt"/>
                <a:ea typeface="+mn-ea"/>
                <a:cs typeface="+mn-cs"/>
                <a:sym typeface="Helvetica Neue"/>
              </a:rPr>
              <a:t> juffen en meesters die in deze klas werken. </a:t>
            </a:r>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5</a:t>
            </a:fld>
            <a:endParaRPr lang="nl-NL"/>
          </a:p>
        </p:txBody>
      </p:sp>
    </p:spTree>
    <p:extLst>
      <p:ext uri="{BB962C8B-B14F-4D97-AF65-F5344CB8AC3E}">
        <p14:creationId xmlns:p14="http://schemas.microsoft.com/office/powerpoint/2010/main" val="210983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dat het boekje er zo uit ziet. </a:t>
            </a:r>
          </a:p>
          <a:p>
            <a:r>
              <a:rPr lang="nl-NL" dirty="0"/>
              <a:t>De bedoeling is dat ze per vraag één kruisje zetten, in de kolom die van toepassing. </a:t>
            </a:r>
          </a:p>
          <a:p>
            <a:br>
              <a:rPr lang="nl-NL" dirty="0"/>
            </a:br>
            <a:r>
              <a:rPr lang="nl-NL" dirty="0"/>
              <a:t>Vertel wat ze moeten doen als ze een antwoord willen wijzigen:</a:t>
            </a:r>
          </a:p>
          <a:p>
            <a:pPr marL="171450" indent="-171450">
              <a:buFontTx/>
              <a:buChar char="-"/>
            </a:pPr>
            <a:r>
              <a:rPr lang="nl-NL" dirty="0"/>
              <a:t>uitgummen? (als ze een potlood gebruiken)</a:t>
            </a:r>
          </a:p>
          <a:p>
            <a:pPr marL="171450" indent="-171450">
              <a:buFontTx/>
              <a:buChar char="-"/>
            </a:pPr>
            <a:r>
              <a:rPr lang="nl-NL" dirty="0"/>
              <a:t>Doorstrepen? </a:t>
            </a:r>
          </a:p>
          <a:p>
            <a:pPr marL="171450" indent="-171450">
              <a:buFontTx/>
              <a:buChar char="-"/>
            </a:pPr>
            <a:r>
              <a:rPr lang="nl-NL" dirty="0"/>
              <a:t>…?</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6</a:t>
            </a:fld>
            <a:endParaRPr lang="nl-NL"/>
          </a:p>
        </p:txBody>
      </p:sp>
    </p:spTree>
    <p:extLst>
      <p:ext uri="{BB962C8B-B14F-4D97-AF65-F5344CB8AC3E}">
        <p14:creationId xmlns:p14="http://schemas.microsoft.com/office/powerpoint/2010/main" val="218910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Welbevinden-voldoening</a:t>
            </a:r>
          </a:p>
          <a:p>
            <a:pPr defTabSz="875172">
              <a:defRPr/>
            </a:pPr>
            <a:endParaRPr lang="nl-NL" sz="1200" b="1" dirty="0"/>
          </a:p>
          <a:p>
            <a:pPr defTabSz="875172">
              <a:defRPr/>
            </a:pPr>
            <a:r>
              <a:rPr lang="nl-NL" sz="1200" dirty="0"/>
              <a:t>Op school doe je veel verschillende dingen. Wat vind jij eigenlijk van al die dingen die we doen? Wat vind je leuk en wat niet zo leuk?</a:t>
            </a:r>
          </a:p>
          <a:p>
            <a:endParaRPr lang="nl-NL" dirty="0"/>
          </a:p>
          <a:p>
            <a:r>
              <a:rPr lang="nl-NL" dirty="0"/>
              <a:t>Stellingen:</a:t>
            </a:r>
          </a:p>
          <a:p>
            <a:pPr marL="342900" lvl="0" indent="-342900">
              <a:lnSpc>
                <a:spcPct val="115000"/>
              </a:lnSpc>
              <a:buFont typeface="+mj-lt"/>
              <a:buAutoNum type="arabicPeriod"/>
            </a:pPr>
            <a:r>
              <a:rPr lang="nl-NL" sz="1800" dirty="0">
                <a:effectLst/>
                <a:latin typeface="Calibri" panose="020F0502020204030204" pitchFamily="34" charset="0"/>
                <a:ea typeface="Calibri" panose="020F0502020204030204" pitchFamily="34" charset="0"/>
                <a:cs typeface="Arial" panose="020B0604020202020204" pitchFamily="34" charset="0"/>
              </a:rPr>
              <a:t>Ik vind het fijn om te werken met de juf/meester.</a:t>
            </a:r>
          </a:p>
          <a:p>
            <a:pPr marL="342900" lvl="0" indent="-342900">
              <a:lnSpc>
                <a:spcPct val="115000"/>
              </a:lnSpc>
              <a:buFont typeface="+mj-lt"/>
              <a:buAutoNum type="arabicPeriod"/>
            </a:pPr>
            <a:r>
              <a:rPr lang="nl-NL" sz="1800" dirty="0">
                <a:effectLst/>
                <a:latin typeface="Calibri" panose="020F0502020204030204" pitchFamily="34" charset="0"/>
                <a:ea typeface="Calibri" panose="020F0502020204030204" pitchFamily="34" charset="0"/>
                <a:cs typeface="Arial" panose="020B0604020202020204" pitchFamily="34" charset="0"/>
              </a:rPr>
              <a:t>Ik vind het leuk om te werken.</a:t>
            </a:r>
          </a:p>
          <a:p>
            <a:pPr marL="342900" lvl="0" indent="-342900">
              <a:lnSpc>
                <a:spcPct val="115000"/>
              </a:lnSpc>
              <a:buFont typeface="+mj-lt"/>
              <a:buAutoNum type="arabicPeriod"/>
            </a:pPr>
            <a:r>
              <a:rPr lang="nl-NL" sz="1800" dirty="0">
                <a:effectLst/>
                <a:latin typeface="Calibri" panose="020F0502020204030204" pitchFamily="34" charset="0"/>
                <a:ea typeface="Calibri" panose="020F0502020204030204" pitchFamily="34" charset="0"/>
                <a:cs typeface="Arial" panose="020B0604020202020204" pitchFamily="34" charset="0"/>
              </a:rPr>
              <a:t>Ik doe goed mee bij het werken.</a:t>
            </a:r>
          </a:p>
          <a:p>
            <a:pPr marL="342900" lvl="0" indent="-342900">
              <a:lnSpc>
                <a:spcPct val="115000"/>
              </a:lnSpc>
              <a:buFont typeface="+mj-lt"/>
              <a:buAutoNum type="arabicPeriod"/>
            </a:pPr>
            <a:r>
              <a:rPr lang="nl-NL" sz="1800" dirty="0">
                <a:effectLst/>
                <a:latin typeface="Calibri" panose="020F0502020204030204" pitchFamily="34" charset="0"/>
                <a:ea typeface="Calibri" panose="020F0502020204030204" pitchFamily="34" charset="0"/>
                <a:cs typeface="Arial" panose="020B0604020202020204" pitchFamily="34" charset="0"/>
              </a:rPr>
              <a:t>Ik heb het naar mijn zin op school.</a:t>
            </a:r>
          </a:p>
          <a:p>
            <a:pPr marL="342900" lvl="0" indent="-342900">
              <a:lnSpc>
                <a:spcPct val="115000"/>
              </a:lnSpc>
              <a:buFont typeface="+mj-lt"/>
              <a:buAutoNum type="arabicPeriod"/>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t>(vanaf deze</a:t>
            </a:r>
            <a:r>
              <a:rPr lang="nl-NL" sz="1800" baseline="0" dirty="0"/>
              <a:t> dia is het de bedoeling dat je als volgt handelt:</a:t>
            </a:r>
          </a:p>
          <a:p>
            <a:pPr marL="171450" indent="-171450">
              <a:buFontTx/>
              <a:buChar char="-"/>
            </a:pPr>
            <a:r>
              <a:rPr lang="nl-NL" sz="1800" baseline="0" dirty="0"/>
              <a:t>Zet de foto op het scherm</a:t>
            </a:r>
          </a:p>
          <a:p>
            <a:pPr marL="171450" indent="-171450">
              <a:buFontTx/>
              <a:buChar char="-"/>
            </a:pPr>
            <a:r>
              <a:rPr lang="nl-NL" sz="1800" baseline="0" dirty="0"/>
              <a:t>Bespreek de toelichting in de notitie</a:t>
            </a:r>
          </a:p>
          <a:p>
            <a:pPr marL="171450" indent="-171450">
              <a:buFontTx/>
              <a:buChar char="-"/>
            </a:pPr>
            <a:r>
              <a:rPr lang="nl-NL" sz="1800" baseline="0" dirty="0"/>
              <a:t>Laat de leerlingen mee denken over wat je allemaal kunt doen als je wel OF niet oplet. Geef geen waarde-oordeel. Laat de leerlingen ook niet hardop antwoorden hoe het bij hen zelf gaat. Wel: brainstorm aan wat voor situaties en mogelijkheden ze kunnen denken. </a:t>
            </a:r>
          </a:p>
          <a:p>
            <a:pPr marL="0" indent="0">
              <a:buFontTx/>
              <a:buNone/>
            </a:pPr>
            <a:endParaRPr lang="nl-NL" sz="1800" baseline="0" dirty="0"/>
          </a:p>
          <a:p>
            <a:pPr marL="171450" indent="-171450">
              <a:buFontTx/>
              <a:buChar char="-"/>
            </a:pPr>
            <a:r>
              <a:rPr lang="nl-NL" sz="1800" baseline="0" dirty="0"/>
              <a:t>Herhaal de antwoordopties en bespreek voorbeelden welke antwoordoptie je wanneer kiest. </a:t>
            </a:r>
            <a:br>
              <a:rPr lang="nl-NL" sz="1800" baseline="0" dirty="0"/>
            </a:br>
            <a:r>
              <a:rPr lang="nl-NL" sz="1800" baseline="0" dirty="0"/>
              <a:t>Bijvoorbeeld:</a:t>
            </a:r>
            <a:br>
              <a:rPr lang="nl-NL" sz="1800" baseline="0" dirty="0"/>
            </a:br>
            <a:r>
              <a:rPr lang="nl-NL" sz="1800" baseline="0" dirty="0"/>
              <a:t>&gt; Het lukt/gebeurt bijna altijd &gt; ik kies ‘ja’ / ‘dit klopt (bijna) altijd’</a:t>
            </a:r>
            <a:br>
              <a:rPr lang="nl-NL" sz="1800" baseline="0" dirty="0"/>
            </a:br>
            <a:r>
              <a:rPr lang="nl-NL" sz="1800" baseline="0" dirty="0"/>
              <a:t>&gt; Vaak lukt het me om …, maar nog niet als het heel druk is in de klas of ik ben iets leuks aan het doen &gt; ik kies dan vaak. (</a:t>
            </a:r>
            <a:r>
              <a:rPr lang="nl-NL" sz="1800" baseline="0" dirty="0" err="1"/>
              <a:t>driepuntsschaal</a:t>
            </a:r>
            <a:r>
              <a:rPr lang="nl-NL" sz="1800" baseline="0" dirty="0"/>
              <a:t>? Dan dit voorbeeld overslaan!)</a:t>
            </a:r>
            <a:br>
              <a:rPr lang="nl-NL" sz="1800" baseline="0" dirty="0"/>
            </a:br>
            <a:r>
              <a:rPr lang="nl-NL" sz="1800" baseline="0" dirty="0"/>
              <a:t>&gt; 1x per dag lukt het me om er om te denken dat … maar de meeste keren vergeet ik het nog &gt; ik kies soms </a:t>
            </a:r>
            <a:br>
              <a:rPr lang="nl-NL" sz="1800" baseline="0" dirty="0"/>
            </a:br>
            <a:r>
              <a:rPr lang="nl-NL" sz="1800" baseline="0" dirty="0"/>
              <a:t>&gt; Sinds de 20 dagen vanaf de vakantie vind ik het maar heel af en toe fijn op school. &gt; ik kies (bijna) nooit/nee</a:t>
            </a:r>
          </a:p>
          <a:p>
            <a:pPr marL="0" indent="0">
              <a:buFontTx/>
              <a:buNone/>
            </a:pPr>
            <a:endParaRPr lang="nl-NL" sz="1800" baseline="0" dirty="0"/>
          </a:p>
          <a:p>
            <a:pPr marL="171450" indent="-171450">
              <a:buFontTx/>
              <a:buChar char="-"/>
            </a:pPr>
            <a:r>
              <a:rPr lang="nl-NL" sz="1800" baseline="0" dirty="0"/>
              <a:t>Vraag de leerlingen hun vinger bij stelling 1 te leggen</a:t>
            </a:r>
          </a:p>
          <a:p>
            <a:pPr marL="171450" indent="-171450">
              <a:buFontTx/>
              <a:buChar char="-"/>
            </a:pPr>
            <a:r>
              <a:rPr lang="nl-NL" sz="1800" baseline="0" dirty="0"/>
              <a:t>Lees stelling 1 voor</a:t>
            </a:r>
          </a:p>
          <a:p>
            <a:pPr marL="171450" indent="-171450">
              <a:buFontTx/>
              <a:buChar char="-"/>
            </a:pPr>
            <a:r>
              <a:rPr lang="nl-NL" sz="1800" baseline="0" dirty="0"/>
              <a:t>Laat de leerlingen het antwoord aankruisen dat op hen van toepassing is</a:t>
            </a:r>
          </a:p>
          <a:p>
            <a:pPr marL="171450" indent="-171450">
              <a:buFontTx/>
              <a:buChar char="-"/>
            </a:pPr>
            <a:r>
              <a:rPr lang="nl-NL" sz="1800" baseline="0" dirty="0"/>
              <a:t>Als iedereen een kruisje heeft gezet:</a:t>
            </a:r>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800" baseline="0" dirty="0"/>
              <a:t>Vraag de leerlingen hun vinger bij stelling 2 te leggen</a:t>
            </a:r>
          </a:p>
          <a:p>
            <a:pPr marL="171450" marR="0" lvl="0" indent="-171450" defTabSz="241101" eaLnBrk="1" fontAlgn="auto" latinLnBrk="0" hangingPunct="1">
              <a:lnSpc>
                <a:spcPct val="117999"/>
              </a:lnSpc>
              <a:spcBef>
                <a:spcPts val="0"/>
              </a:spcBef>
              <a:spcAft>
                <a:spcPts val="0"/>
              </a:spcAft>
              <a:buClrTx/>
              <a:buSzTx/>
              <a:buFontTx/>
              <a:buChar char="-"/>
              <a:tabLst/>
              <a:defRPr/>
            </a:pPr>
            <a:endParaRPr lang="nl-NL" sz="1800" baseline="0" dirty="0"/>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800" baseline="0" dirty="0"/>
              <a:t>Pagina klaar? </a:t>
            </a:r>
            <a:br>
              <a:rPr lang="nl-NL" sz="1800" baseline="0" dirty="0"/>
            </a:br>
            <a:r>
              <a:rPr lang="nl-NL" sz="1800" baseline="0" dirty="0"/>
              <a:t>Laat de bladzijde omslaan, zet de volgende foto op het scherm, enzovoort. </a:t>
            </a:r>
          </a:p>
          <a:p>
            <a:pPr marL="342900" lvl="0" indent="-342900">
              <a:lnSpc>
                <a:spcPct val="115000"/>
              </a:lnSpc>
              <a:buFont typeface="+mj-lt"/>
              <a:buAutoNum type="arabicPeriod"/>
            </a:pPr>
            <a:endParaRPr lang="nl-N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7</a:t>
            </a:fld>
            <a:endParaRPr lang="nl-NL"/>
          </a:p>
        </p:txBody>
      </p:sp>
    </p:spTree>
    <p:extLst>
      <p:ext uri="{BB962C8B-B14F-4D97-AF65-F5344CB8AC3E}">
        <p14:creationId xmlns:p14="http://schemas.microsoft.com/office/powerpoint/2010/main" val="119824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Arial" panose="020B0604020202020204" pitchFamily="34" charset="0"/>
                <a:cs typeface="Arial" panose="020B0604020202020204" pitchFamily="34" charset="0"/>
              </a:rPr>
              <a:t>Welbevinden – relatie leerkracht</a:t>
            </a:r>
            <a:endParaRPr lang="nl-NL" sz="1200" b="1" dirty="0"/>
          </a:p>
          <a:p>
            <a:endParaRPr lang="nl-NL" sz="1200" dirty="0"/>
          </a:p>
          <a:p>
            <a:r>
              <a:rPr lang="nl-NL" sz="1200" dirty="0"/>
              <a:t>In de klas doe je veel met de juf of meester. Hoe vind je dat? </a:t>
            </a:r>
          </a:p>
          <a:p>
            <a:endParaRPr lang="nl-NL" sz="1200" dirty="0"/>
          </a:p>
          <a:p>
            <a:r>
              <a:rPr lang="nl-NL" sz="1200" dirty="0"/>
              <a:t>Stellingen</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5. Ik vind het leuk bij mijn juf/meester in de klas.</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6. Ik vind het fijn dat ik bij mijn juf/meester in de klas zit.</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7. Ik vind het gezellig bij mijn juf/meester.</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8. Mijn juf/meester weet wat ik moeilijk vind.</a:t>
            </a:r>
          </a:p>
          <a:p>
            <a:pPr marL="0" lvl="0" indent="0">
              <a:lnSpc>
                <a:spcPct val="115000"/>
              </a:lnSpc>
              <a:buFont typeface="+mj-lt"/>
              <a:buNone/>
            </a:pPr>
            <a:r>
              <a:rPr lang="nl-NL" sz="1800" dirty="0">
                <a:effectLst/>
                <a:latin typeface="Calibri" panose="020F0502020204030204" pitchFamily="34" charset="0"/>
                <a:ea typeface="Calibri" panose="020F0502020204030204" pitchFamily="34" charset="0"/>
                <a:cs typeface="Arial" panose="020B0604020202020204" pitchFamily="34" charset="0"/>
              </a:rPr>
              <a:t>9. Mijn juf/meester weet wat ik leuk vind.</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8</a:t>
            </a:fld>
            <a:endParaRPr lang="nl-NL"/>
          </a:p>
        </p:txBody>
      </p:sp>
    </p:spTree>
    <p:extLst>
      <p:ext uri="{BB962C8B-B14F-4D97-AF65-F5344CB8AC3E}">
        <p14:creationId xmlns:p14="http://schemas.microsoft.com/office/powerpoint/2010/main" val="419593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Betrokkenheid-volharding</a:t>
            </a:r>
          </a:p>
          <a:p>
            <a:endParaRPr lang="nl-NL" sz="1200" b="1" dirty="0"/>
          </a:p>
          <a:p>
            <a:r>
              <a:rPr lang="nl-NL" sz="1200" dirty="0"/>
              <a:t>Stop jij weleens even met je werk? Wat doe je dan? Ga je dan een rondje lopen? Of kijk je even naar buiten? En wat doe je als iets niet lukt?...</a:t>
            </a:r>
          </a:p>
          <a:p>
            <a:endParaRPr lang="nl-NL" sz="1200" dirty="0"/>
          </a:p>
          <a:p>
            <a:r>
              <a:rPr lang="nl-NL" sz="1200" dirty="0"/>
              <a:t>Stellingen:</a:t>
            </a:r>
          </a:p>
          <a:p>
            <a:pPr lvl="0"/>
            <a:r>
              <a:rPr lang="nl-NL" sz="1200" dirty="0">
                <a:effectLst/>
                <a:latin typeface="+mn-lt"/>
                <a:ea typeface="+mn-ea"/>
                <a:cs typeface="+mn-cs"/>
                <a:sym typeface="Helvetica Neue"/>
              </a:rPr>
              <a:t>10. Ik let op als de juf/meester uitlegt.</a:t>
            </a:r>
          </a:p>
          <a:p>
            <a:pPr lvl="0"/>
            <a:r>
              <a:rPr lang="nl-NL" sz="1200" dirty="0">
                <a:effectLst/>
                <a:latin typeface="+mn-lt"/>
                <a:ea typeface="+mn-ea"/>
                <a:cs typeface="+mn-cs"/>
                <a:sym typeface="Helvetica Neue"/>
              </a:rPr>
              <a:t>11. Ik werk door, ook als ik een fout maak.</a:t>
            </a:r>
          </a:p>
          <a:p>
            <a:pPr lvl="0"/>
            <a:r>
              <a:rPr lang="nl-NL" sz="1200" dirty="0">
                <a:effectLst/>
                <a:latin typeface="+mn-lt"/>
                <a:ea typeface="+mn-ea"/>
                <a:cs typeface="+mn-cs"/>
                <a:sym typeface="Helvetica Neue"/>
              </a:rPr>
              <a:t>12. Ik werk door, ook als het moeilijk is.</a:t>
            </a:r>
          </a:p>
          <a:p>
            <a:endParaRPr lang="nl-NL" sz="1200" dirty="0"/>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9</a:t>
            </a:fld>
            <a:endParaRPr lang="nl-NL"/>
          </a:p>
        </p:txBody>
      </p:sp>
    </p:spTree>
    <p:extLst>
      <p:ext uri="{BB962C8B-B14F-4D97-AF65-F5344CB8AC3E}">
        <p14:creationId xmlns:p14="http://schemas.microsoft.com/office/powerpoint/2010/main" val="2258798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114830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13" name="Afbeelding 12">
            <a:extLst>
              <a:ext uri="{FF2B5EF4-FFF2-40B4-BE49-F238E27FC236}">
                <a16:creationId xmlns:a16="http://schemas.microsoft.com/office/drawing/2014/main" id="{4081C9B6-3D84-4F61-B0C0-ADDAD71FF7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104790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17423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a:t>
            </a:r>
            <a:br>
              <a:rPr lang="nl-NL"/>
            </a:br>
            <a:r>
              <a:rPr lang="nl-NL"/>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6946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7" name="Graphic 7">
            <a:extLst>
              <a:ext uri="{FF2B5EF4-FFF2-40B4-BE49-F238E27FC236}">
                <a16:creationId xmlns:a16="http://schemas.microsoft.com/office/drawing/2014/main" id="{A10C2001-FC98-4D79-BC13-BEF6647EE371}"/>
              </a:ext>
            </a:extLst>
          </p:cNvPr>
          <p:cNvGrpSpPr/>
          <p:nvPr userDrawn="1"/>
        </p:nvGrpSpPr>
        <p:grpSpPr>
          <a:xfrm>
            <a:off x="11144434" y="5743258"/>
            <a:ext cx="791513" cy="870129"/>
            <a:chOff x="11092753" y="5743258"/>
            <a:chExt cx="791513" cy="870129"/>
          </a:xfrm>
        </p:grpSpPr>
        <p:sp>
          <p:nvSpPr>
            <p:cNvPr id="8" name="Vrije vorm 2">
              <a:extLst>
                <a:ext uri="{FF2B5EF4-FFF2-40B4-BE49-F238E27FC236}">
                  <a16:creationId xmlns:a16="http://schemas.microsoft.com/office/drawing/2014/main" id="{2864D02E-7941-4CE8-ABF1-5E46C94EC78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9" name="Vrije vorm 3">
              <a:extLst>
                <a:ext uri="{FF2B5EF4-FFF2-40B4-BE49-F238E27FC236}">
                  <a16:creationId xmlns:a16="http://schemas.microsoft.com/office/drawing/2014/main" id="{1D38AFD1-B030-41FB-9CCB-7B11864794B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814494"/>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hasCustomPrompt="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Tree>
    <p:extLst>
      <p:ext uri="{BB962C8B-B14F-4D97-AF65-F5344CB8AC3E}">
        <p14:creationId xmlns:p14="http://schemas.microsoft.com/office/powerpoint/2010/main" val="402503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endParaRPr lang="nl-NL"/>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userDrawn="1"/>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Klikken om de </a:t>
            </a:r>
            <a:br>
              <a:rPr lang="nl-NL"/>
            </a:br>
            <a:r>
              <a:rPr lang="nl-NL"/>
              <a:t>tekststijl te bewerken</a:t>
            </a:r>
          </a:p>
        </p:txBody>
      </p:sp>
      <p:grpSp>
        <p:nvGrpSpPr>
          <p:cNvPr id="31" name="Graphic 7">
            <a:extLst>
              <a:ext uri="{FF2B5EF4-FFF2-40B4-BE49-F238E27FC236}">
                <a16:creationId xmlns:a16="http://schemas.microsoft.com/office/drawing/2014/main" id="{0CEE4B18-F475-5346-BDD5-97FB19008AD2}"/>
              </a:ext>
            </a:extLst>
          </p:cNvPr>
          <p:cNvGrpSpPr/>
          <p:nvPr userDrawn="1"/>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userDrawn="1"/>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1302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8" name="Graphic 70">
            <a:extLst>
              <a:ext uri="{FF2B5EF4-FFF2-40B4-BE49-F238E27FC236}">
                <a16:creationId xmlns:a16="http://schemas.microsoft.com/office/drawing/2014/main" id="{BE56710C-8DCB-F148-85D3-A0C3CE83B10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sp>
        <p:nvSpPr>
          <p:cNvPr id="36" name="Afgeronde rechthoek 35">
            <a:extLst>
              <a:ext uri="{FF2B5EF4-FFF2-40B4-BE49-F238E27FC236}">
                <a16:creationId xmlns:a16="http://schemas.microsoft.com/office/drawing/2014/main" id="{D35DBFC1-5FF2-BB47-8352-036C373E23E9}"/>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Bedankt voor uw aandacht</a:t>
            </a:r>
          </a:p>
        </p:txBody>
      </p:sp>
    </p:spTree>
    <p:extLst>
      <p:ext uri="{BB962C8B-B14F-4D97-AF65-F5344CB8AC3E}">
        <p14:creationId xmlns:p14="http://schemas.microsoft.com/office/powerpoint/2010/main" val="408411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2DC039-18B2-CC45-BB1D-FA5580DD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F541E0-8C84-8844-A881-E944A005B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030254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6" r:id="rId3"/>
    <p:sldLayoutId id="2147483652" r:id="rId4"/>
    <p:sldLayoutId id="2147483654" r:id="rId5"/>
    <p:sldLayoutId id="2147483651" r:id="rId6"/>
    <p:sldLayoutId id="2147483655" r:id="rId7"/>
  </p:sldLayoutIdLst>
  <p:txStyles>
    <p:titleStyle>
      <a:lvl1pPr algn="l" defTabSz="914400" rtl="0" eaLnBrk="1" latinLnBrk="0" hangingPunct="1">
        <a:lnSpc>
          <a:spcPct val="90000"/>
        </a:lnSpc>
        <a:spcBef>
          <a:spcPct val="0"/>
        </a:spcBef>
        <a:buNone/>
        <a:defRPr sz="4400" b="1" kern="1200">
          <a:solidFill>
            <a:srgbClr val="00335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9F219AB-7E84-4360-B885-0C90369E01E4}"/>
              </a:ext>
            </a:extLst>
          </p:cNvPr>
          <p:cNvSpPr>
            <a:spLocks noGrp="1"/>
          </p:cNvSpPr>
          <p:nvPr>
            <p:ph type="body" idx="1"/>
          </p:nvPr>
        </p:nvSpPr>
        <p:spPr/>
        <p:txBody>
          <a:bodyPr/>
          <a:lstStyle/>
          <a:p>
            <a:r>
              <a:rPr lang="nl-NL" i="1" dirty="0" err="1"/>
              <a:t>Vierpuntsschaal</a:t>
            </a:r>
            <a:r>
              <a:rPr lang="nl-NL" i="1" dirty="0"/>
              <a:t> – invullen op papier</a:t>
            </a:r>
          </a:p>
        </p:txBody>
      </p:sp>
      <p:sp>
        <p:nvSpPr>
          <p:cNvPr id="3" name="Titel 2">
            <a:extLst>
              <a:ext uri="{FF2B5EF4-FFF2-40B4-BE49-F238E27FC236}">
                <a16:creationId xmlns:a16="http://schemas.microsoft.com/office/drawing/2014/main" id="{7F1F9814-6AC1-4FBC-B042-0333BE7FB054}"/>
              </a:ext>
            </a:extLst>
          </p:cNvPr>
          <p:cNvSpPr>
            <a:spLocks noGrp="1"/>
          </p:cNvSpPr>
          <p:nvPr>
            <p:ph type="title"/>
          </p:nvPr>
        </p:nvSpPr>
        <p:spPr/>
        <p:txBody>
          <a:bodyPr>
            <a:normAutofit/>
          </a:bodyPr>
          <a:lstStyle/>
          <a:p>
            <a:r>
              <a:rPr lang="nl-NL" sz="6000" dirty="0"/>
              <a:t>Zien! Leerling 1-16</a:t>
            </a:r>
            <a:br>
              <a:rPr lang="nl-NL" sz="6000" dirty="0"/>
            </a:br>
            <a:r>
              <a:rPr lang="nl-NL" sz="3600" dirty="0"/>
              <a:t>Totaal – </a:t>
            </a:r>
            <a:r>
              <a:rPr lang="nl-NL" sz="3600"/>
              <a:t>versie bao/so</a:t>
            </a:r>
            <a:endParaRPr lang="nl-NL" dirty="0"/>
          </a:p>
        </p:txBody>
      </p:sp>
      <p:pic>
        <p:nvPicPr>
          <p:cNvPr id="5" name="Afbeelding 4">
            <a:extLst>
              <a:ext uri="{FF2B5EF4-FFF2-40B4-BE49-F238E27FC236}">
                <a16:creationId xmlns:a16="http://schemas.microsoft.com/office/drawing/2014/main" id="{7746D9B2-647F-4D8E-8CFC-1D6A58FA17F5}"/>
              </a:ext>
            </a:extLst>
          </p:cNvPr>
          <p:cNvPicPr>
            <a:picLocks noChangeAspect="1"/>
          </p:cNvPicPr>
          <p:nvPr/>
        </p:nvPicPr>
        <p:blipFill>
          <a:blip r:embed="rId3"/>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106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Ik kan het!</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EFF2115A-2D0B-384B-99A4-F9FE3281A1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2679" y="1805737"/>
            <a:ext cx="6348211" cy="4237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04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Relatie andere kinderen</a:t>
            </a:r>
          </a:p>
        </p:txBody>
      </p:sp>
      <p:pic>
        <p:nvPicPr>
          <p:cNvPr id="7" name="Tijdelijke aanduiding voor inhoud 3">
            <a:extLst>
              <a:ext uri="{FF2B5EF4-FFF2-40B4-BE49-F238E27FC236}">
                <a16:creationId xmlns:a16="http://schemas.microsoft.com/office/drawing/2014/main" id="{8C2192CA-6D6B-4DC3-9A9A-00A0FB38EF39}"/>
              </a:ext>
            </a:extLst>
          </p:cNvPr>
          <p:cNvPicPr>
            <a:picLocks noChangeAspect="1"/>
          </p:cNvPicPr>
          <p:nvPr/>
        </p:nvPicPr>
        <p:blipFill>
          <a:blip r:embed="rId3"/>
          <a:srcRect/>
          <a:stretch/>
        </p:blipFill>
        <p:spPr bwMode="auto">
          <a:xfrm>
            <a:off x="2971568" y="1816733"/>
            <a:ext cx="6248864" cy="4388673"/>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0042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Kiezen wat je gaat doen</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15D4F2C1-D0FF-274A-573D-856A5407C7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742" y="1621971"/>
            <a:ext cx="4429998" cy="2957259"/>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1ED7FE19-616D-2BB9-4432-0CC7794734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1397" y="3100600"/>
            <a:ext cx="4976836" cy="3322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948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6">
            <a:extLst>
              <a:ext uri="{FF2B5EF4-FFF2-40B4-BE49-F238E27FC236}">
                <a16:creationId xmlns:a16="http://schemas.microsoft.com/office/drawing/2014/main" id="{24283448-7673-A4D9-0782-179E64877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66161" y="2059693"/>
            <a:ext cx="5150937" cy="3438525"/>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 xmlns:ma14="http://schemas.microsoft.com/office/mac/drawingml/2011/main" val="1"/>
            </a:ext>
          </a:ex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Pesten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5F1AAC1C-9903-4CF1-9DF7-78FD6AC0B192}"/>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56507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Veiligheidsbeleving</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70AF318A-577C-7207-DE6D-74689F2FEE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673" y="1990643"/>
            <a:ext cx="5122527" cy="3419939"/>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B68E6EF9-F19B-AC39-89DC-2416FAE705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9164" y="1999226"/>
            <a:ext cx="5123096" cy="3419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826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B7A259-E1A1-D666-BF48-07DFBC7255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64"/>
          <a:stretch/>
        </p:blipFill>
        <p:spPr>
          <a:xfrm flipH="1">
            <a:off x="6105998" y="1532700"/>
            <a:ext cx="4741332" cy="4974072"/>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Je mening geven of ideeën uitvoeren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879155B7-838D-434B-9CB8-6369B42D5C0C}"/>
              </a:ext>
            </a:extLst>
          </p:cNvPr>
          <p:cNvPicPr>
            <a:picLocks noChangeAspect="1"/>
          </p:cNvPicPr>
          <p:nvPr/>
        </p:nvPicPr>
        <p:blipFill>
          <a:blip r:embed="rId6"/>
          <a:stretch>
            <a:fillRect/>
          </a:stretch>
        </p:blipFill>
        <p:spPr>
          <a:xfrm>
            <a:off x="9490336" y="260016"/>
            <a:ext cx="1801951" cy="1211626"/>
          </a:xfrm>
          <a:prstGeom prst="rect">
            <a:avLst/>
          </a:prstGeom>
        </p:spPr>
      </p:pic>
    </p:spTree>
    <p:extLst>
      <p:ext uri="{BB962C8B-B14F-4D97-AF65-F5344CB8AC3E}">
        <p14:creationId xmlns:p14="http://schemas.microsoft.com/office/powerpoint/2010/main" val="236102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Contact maken met anderen</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B9AB16EF-3930-178E-CB9F-02AC0764D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896" y="1867727"/>
            <a:ext cx="6548208" cy="437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75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Je aanpassen als dat gevraagd wordt</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884570AD-58FD-EAA8-5440-EDB3B9B50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898" y="1818543"/>
            <a:ext cx="6329028" cy="4224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978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B9054A6-AFD6-07CB-2609-D14C9C4F1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68" y="1471642"/>
            <a:ext cx="6168054" cy="4117504"/>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Jezelf beheersen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5F1AAC1C-9903-4CF1-9DF7-78FD6AC0B192}"/>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195924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Inleven in de ander</a:t>
            </a:r>
          </a:p>
        </p:txBody>
      </p:sp>
      <p:pic>
        <p:nvPicPr>
          <p:cNvPr id="7" name="Tijdelijke aanduiding voor inhoud 3">
            <a:extLst>
              <a:ext uri="{FF2B5EF4-FFF2-40B4-BE49-F238E27FC236}">
                <a16:creationId xmlns:a16="http://schemas.microsoft.com/office/drawing/2014/main" id="{8C2192CA-6D6B-4DC3-9A9A-00A0FB38EF39}"/>
              </a:ext>
            </a:extLst>
          </p:cNvPr>
          <p:cNvPicPr>
            <a:picLocks noChangeAspect="1"/>
          </p:cNvPicPr>
          <p:nvPr/>
        </p:nvPicPr>
        <p:blipFill>
          <a:blip r:embed="rId3"/>
          <a:srcRect/>
          <a:stretch/>
        </p:blipFill>
        <p:spPr bwMode="auto">
          <a:xfrm>
            <a:off x="868472" y="1922786"/>
            <a:ext cx="5836152" cy="4320000"/>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1D983F16-5B32-4959-A95C-DCF64DC0C5E9}"/>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66650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Waarom deze vragenlijst?</a:t>
            </a:r>
          </a:p>
        </p:txBody>
      </p:sp>
      <p:pic>
        <p:nvPicPr>
          <p:cNvPr id="4" name="Afbeelding 3">
            <a:extLst>
              <a:ext uri="{FF2B5EF4-FFF2-40B4-BE49-F238E27FC236}">
                <a16:creationId xmlns:a16="http://schemas.microsoft.com/office/drawing/2014/main" id="{C934EB6D-CF4A-4BE7-904D-5681F88AA64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7786" y="2240517"/>
            <a:ext cx="3958688" cy="3166950"/>
          </a:xfrm>
          <a:prstGeom prst="rect">
            <a:avLst/>
          </a:prstGeom>
        </p:spPr>
      </p:pic>
      <p:pic>
        <p:nvPicPr>
          <p:cNvPr id="6" name="Afbeelding 5">
            <a:extLst>
              <a:ext uri="{FF2B5EF4-FFF2-40B4-BE49-F238E27FC236}">
                <a16:creationId xmlns:a16="http://schemas.microsoft.com/office/drawing/2014/main" id="{917DF307-C7E3-4A82-BC61-458505B6D4B5}"/>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4422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09DE3D5C-FCE8-6147-9873-6402827A8441}"/>
              </a:ext>
            </a:extLst>
          </p:cNvPr>
          <p:cNvPicPr>
            <a:picLocks noGrp="1" noChangeAspect="1"/>
          </p:cNvPicPr>
          <p:nvPr>
            <p:ph type="pic" sz="quarter" idx="10"/>
          </p:nvPr>
        </p:nvPicPr>
        <p:blipFill>
          <a:blip r:embed="rId3" cstate="screen">
            <a:alphaModFix/>
            <a:extLst>
              <a:ext uri="{28A0092B-C50C-407E-A947-70E740481C1C}">
                <a14:useLocalDpi xmlns:a14="http://schemas.microsoft.com/office/drawing/2010/main"/>
              </a:ext>
            </a:extLst>
          </a:blip>
          <a:srcRect/>
          <a:stretch>
            <a:fillRect/>
          </a:stretch>
        </p:blipFill>
        <p:spPr>
          <a:effectLst>
            <a:outerShdw blurRad="50800" dist="50800" dir="5400000" algn="ctr" rotWithShape="0">
              <a:srgbClr val="000000">
                <a:alpha val="0"/>
              </a:srgbClr>
            </a:outerShdw>
          </a:effectLst>
        </p:spPr>
      </p:pic>
      <p:sp>
        <p:nvSpPr>
          <p:cNvPr id="3" name="Tijdelijke aanduiding voor tekst 2">
            <a:extLst>
              <a:ext uri="{FF2B5EF4-FFF2-40B4-BE49-F238E27FC236}">
                <a16:creationId xmlns:a16="http://schemas.microsoft.com/office/drawing/2014/main" id="{2A2EF11A-5E84-E34D-AF15-6EE105C05CEC}"/>
              </a:ext>
            </a:extLst>
          </p:cNvPr>
          <p:cNvSpPr>
            <a:spLocks noGrp="1"/>
          </p:cNvSpPr>
          <p:nvPr>
            <p:ph type="body" idx="4294967295"/>
          </p:nvPr>
        </p:nvSpPr>
        <p:spPr>
          <a:xfrm>
            <a:off x="767165" y="4786428"/>
            <a:ext cx="5070109" cy="1826960"/>
          </a:xfrm>
        </p:spPr>
        <p:txBody>
          <a:bodyPr/>
          <a:lstStyle/>
          <a:p>
            <a:endParaRPr lang="nl-NL"/>
          </a:p>
        </p:txBody>
      </p:sp>
      <p:pic>
        <p:nvPicPr>
          <p:cNvPr id="4" name="Graphic 3">
            <a:extLst>
              <a:ext uri="{FF2B5EF4-FFF2-40B4-BE49-F238E27FC236}">
                <a16:creationId xmlns:a16="http://schemas.microsoft.com/office/drawing/2014/main" id="{F8479BCE-D999-FE46-B66A-DB2F7D93DF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719245"/>
            <a:ext cx="6197600" cy="3138755"/>
          </a:xfrm>
          <a:prstGeom prst="rect">
            <a:avLst/>
          </a:prstGeom>
        </p:spPr>
      </p:pic>
      <p:sp>
        <p:nvSpPr>
          <p:cNvPr id="5" name="Tijdelijke aanduiding voor tekst 2">
            <a:extLst>
              <a:ext uri="{FF2B5EF4-FFF2-40B4-BE49-F238E27FC236}">
                <a16:creationId xmlns:a16="http://schemas.microsoft.com/office/drawing/2014/main" id="{BC5174EE-BB76-A149-9110-14C282B2CECC}"/>
              </a:ext>
            </a:extLst>
          </p:cNvPr>
          <p:cNvSpPr txBox="1">
            <a:spLocks/>
          </p:cNvSpPr>
          <p:nvPr/>
        </p:nvSpPr>
        <p:spPr>
          <a:xfrm>
            <a:off x="334943" y="4628576"/>
            <a:ext cx="5502331"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a:t>Dankjewel voor het</a:t>
            </a:r>
          </a:p>
          <a:p>
            <a:r>
              <a:rPr lang="nl-NL" sz="3600"/>
              <a:t>invullen van de vragenlijst!</a:t>
            </a:r>
          </a:p>
        </p:txBody>
      </p:sp>
      <p:grpSp>
        <p:nvGrpSpPr>
          <p:cNvPr id="6" name="Graphic 7">
            <a:extLst>
              <a:ext uri="{FF2B5EF4-FFF2-40B4-BE49-F238E27FC236}">
                <a16:creationId xmlns:a16="http://schemas.microsoft.com/office/drawing/2014/main" id="{0F453B3F-6257-5C4D-9950-7558F6090600}"/>
              </a:ext>
            </a:extLst>
          </p:cNvPr>
          <p:cNvGrpSpPr/>
          <p:nvPr/>
        </p:nvGrpSpPr>
        <p:grpSpPr>
          <a:xfrm>
            <a:off x="11159988" y="5743258"/>
            <a:ext cx="791513" cy="870129"/>
            <a:chOff x="11092753" y="5743258"/>
            <a:chExt cx="791513" cy="870129"/>
          </a:xfrm>
        </p:grpSpPr>
        <p:sp>
          <p:nvSpPr>
            <p:cNvPr id="7" name="Vrije vorm 6">
              <a:extLst>
                <a:ext uri="{FF2B5EF4-FFF2-40B4-BE49-F238E27FC236}">
                  <a16:creationId xmlns:a16="http://schemas.microsoft.com/office/drawing/2014/main" id="{506A225A-53CB-E944-8603-0F7C3DD9E845}"/>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E7A2A455-AECC-0041-8F8A-C65642A5D1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9" name="Graphic 12" descr="Aanhalingsteken sluiten">
            <a:extLst>
              <a:ext uri="{FF2B5EF4-FFF2-40B4-BE49-F238E27FC236}">
                <a16:creationId xmlns:a16="http://schemas.microsoft.com/office/drawing/2014/main" id="{8B51234F-F508-A04D-8826-7050CC94C400}"/>
              </a:ext>
            </a:extLst>
          </p:cNvPr>
          <p:cNvGrpSpPr/>
          <p:nvPr/>
        </p:nvGrpSpPr>
        <p:grpSpPr>
          <a:xfrm>
            <a:off x="3222540" y="2825787"/>
            <a:ext cx="2519916" cy="2519916"/>
            <a:chOff x="7853032" y="-1415156"/>
            <a:chExt cx="4714652" cy="4714652"/>
          </a:xfrm>
          <a:solidFill>
            <a:srgbClr val="D2ECFC"/>
          </a:solidFill>
        </p:grpSpPr>
        <p:sp>
          <p:nvSpPr>
            <p:cNvPr id="10" name="Vrije vorm 9">
              <a:extLst>
                <a:ext uri="{FF2B5EF4-FFF2-40B4-BE49-F238E27FC236}">
                  <a16:creationId xmlns:a16="http://schemas.microsoft.com/office/drawing/2014/main" id="{2ACD87F9-2C11-B44E-9F4B-B900AB4A93FA}"/>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95AB3528-C47C-1E42-9836-E4C268AEBB19}"/>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
        <p:nvSpPr>
          <p:cNvPr id="18" name="Tijdelijke aanduiding voor tekst 3">
            <a:extLst>
              <a:ext uri="{FF2B5EF4-FFF2-40B4-BE49-F238E27FC236}">
                <a16:creationId xmlns:a16="http://schemas.microsoft.com/office/drawing/2014/main" id="{70A96B7E-8200-4C31-A5B2-006C99F80CA2}"/>
              </a:ext>
            </a:extLst>
          </p:cNvPr>
          <p:cNvSpPr txBox="1">
            <a:spLocks/>
          </p:cNvSpPr>
          <p:nvPr/>
        </p:nvSpPr>
        <p:spPr>
          <a:xfrm>
            <a:off x="1803012" y="5861006"/>
            <a:ext cx="3009892" cy="730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t>Zijn er nog vragen?</a:t>
            </a:r>
          </a:p>
        </p:txBody>
      </p:sp>
      <p:pic>
        <p:nvPicPr>
          <p:cNvPr id="19" name="Afbeelding 18">
            <a:extLst>
              <a:ext uri="{FF2B5EF4-FFF2-40B4-BE49-F238E27FC236}">
                <a16:creationId xmlns:a16="http://schemas.microsoft.com/office/drawing/2014/main" id="{DF6895AB-3AF5-4721-8FD9-EAE017D36A6D}"/>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6110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17940E2D-B4D2-374A-A7EE-B4E662005BAC}"/>
              </a:ext>
            </a:extLst>
          </p:cNvPr>
          <p:cNvSpPr>
            <a:spLocks noGrp="1"/>
          </p:cNvSpPr>
          <p:nvPr>
            <p:ph type="body" idx="14"/>
          </p:nvPr>
        </p:nvSpPr>
        <p:spPr>
          <a:xfrm>
            <a:off x="6022606" y="1661051"/>
            <a:ext cx="5363850" cy="1109780"/>
          </a:xfrm>
        </p:spPr>
        <p:txBody>
          <a:bodyPr/>
          <a:lstStyle/>
          <a:p>
            <a:pPr algn="ctr"/>
            <a:r>
              <a:rPr lang="nl-NL" sz="3200" b="0" dirty="0"/>
              <a:t>Andere kinderen </a:t>
            </a:r>
            <a:br>
              <a:rPr lang="nl-NL" sz="3200" b="0" dirty="0"/>
            </a:br>
            <a:r>
              <a:rPr lang="nl-NL" sz="3200" b="0" dirty="0"/>
              <a:t>lachen mij uit.</a:t>
            </a:r>
          </a:p>
        </p:txBody>
      </p:sp>
      <p:sp>
        <p:nvSpPr>
          <p:cNvPr id="8" name="Tijdelijke aanduiding voor tekst 7">
            <a:extLst>
              <a:ext uri="{FF2B5EF4-FFF2-40B4-BE49-F238E27FC236}">
                <a16:creationId xmlns:a16="http://schemas.microsoft.com/office/drawing/2014/main" id="{2A8FC4AB-0BC8-C245-8485-54BE8114002E}"/>
              </a:ext>
            </a:extLst>
          </p:cNvPr>
          <p:cNvSpPr>
            <a:spLocks noGrp="1"/>
          </p:cNvSpPr>
          <p:nvPr>
            <p:ph type="body" idx="15"/>
          </p:nvPr>
        </p:nvSpPr>
        <p:spPr/>
        <p:txBody>
          <a:bodyPr>
            <a:normAutofit/>
          </a:bodyPr>
          <a:lstStyle/>
          <a:p>
            <a:r>
              <a:rPr lang="nl-NL" sz="3000"/>
              <a:t>Voorbeeld</a:t>
            </a:r>
          </a:p>
        </p:txBody>
      </p:sp>
      <p:pic>
        <p:nvPicPr>
          <p:cNvPr id="10" name="Afbeelding 9">
            <a:extLst>
              <a:ext uri="{FF2B5EF4-FFF2-40B4-BE49-F238E27FC236}">
                <a16:creationId xmlns:a16="http://schemas.microsoft.com/office/drawing/2014/main" id="{7D78200D-B1CA-415A-B1F7-4DB2EFFE22E8}"/>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6" name="Tijdelijke aanduiding voor inhoud 3" descr="H:\huisstijlfoto's\Onderwijsadvies\Primair onderwijs - Julianaschool - Gouda\Lage resolutie\DSC_3783.jpg">
            <a:extLst>
              <a:ext uri="{FF2B5EF4-FFF2-40B4-BE49-F238E27FC236}">
                <a16:creationId xmlns:a16="http://schemas.microsoft.com/office/drawing/2014/main" id="{FF86E4C6-F6C7-4B81-8868-0DA87D2E343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bwMode="auto">
          <a:xfrm>
            <a:off x="6523392" y="2960240"/>
            <a:ext cx="4362277" cy="2957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6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342902" y="1773319"/>
            <a:ext cx="5088182" cy="1056113"/>
          </a:xfrm>
        </p:spPr>
        <p:txBody>
          <a:bodyPr/>
          <a:lstStyle/>
          <a:p>
            <a:pPr algn="ctr"/>
            <a:r>
              <a:rPr lang="nl-NL" sz="3000" b="0"/>
              <a:t>Ik kan moeilijke </a:t>
            </a:r>
            <a:br>
              <a:rPr lang="nl-NL" sz="3000" b="0"/>
            </a:br>
            <a:r>
              <a:rPr lang="nl-NL" sz="3000" b="0"/>
              <a:t>opdrachten maken</a:t>
            </a:r>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6" name="Afbeelding 15">
            <a:extLst>
              <a:ext uri="{FF2B5EF4-FFF2-40B4-BE49-F238E27FC236}">
                <a16:creationId xmlns:a16="http://schemas.microsoft.com/office/drawing/2014/main" id="{F59A179A-9079-452C-8587-7AA0B203E2E7}"/>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5" name="Afbeelding 4">
            <a:extLst>
              <a:ext uri="{FF2B5EF4-FFF2-40B4-BE49-F238E27FC236}">
                <a16:creationId xmlns:a16="http://schemas.microsoft.com/office/drawing/2014/main" id="{22FF3257-DA58-347A-CDB6-01E2E4B3A1C8}"/>
              </a:ext>
            </a:extLst>
          </p:cNvPr>
          <p:cNvPicPr>
            <a:picLocks noChangeAspect="1"/>
          </p:cNvPicPr>
          <p:nvPr/>
        </p:nvPicPr>
        <p:blipFill>
          <a:blip r:embed="rId4"/>
          <a:stretch>
            <a:fillRect/>
          </a:stretch>
        </p:blipFill>
        <p:spPr>
          <a:xfrm>
            <a:off x="6342902" y="3586698"/>
            <a:ext cx="4690610" cy="1460790"/>
          </a:xfrm>
          <a:prstGeom prst="rect">
            <a:avLst/>
          </a:prstGeom>
        </p:spPr>
      </p:pic>
    </p:spTree>
    <p:extLst>
      <p:ext uri="{BB962C8B-B14F-4D97-AF65-F5344CB8AC3E}">
        <p14:creationId xmlns:p14="http://schemas.microsoft.com/office/powerpoint/2010/main" val="335473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Voor welke juf of meester?</a:t>
            </a:r>
          </a:p>
        </p:txBody>
      </p:sp>
      <p:pic>
        <p:nvPicPr>
          <p:cNvPr id="4" name="Afbeelding 3">
            <a:extLst>
              <a:ext uri="{FF2B5EF4-FFF2-40B4-BE49-F238E27FC236}">
                <a16:creationId xmlns:a16="http://schemas.microsoft.com/office/drawing/2014/main" id="{C934EB6D-CF4A-4BE7-904D-5681F88AA644}"/>
              </a:ext>
            </a:extLst>
          </p:cNvPr>
          <p:cNvPicPr>
            <a:picLocks noChangeAspect="1"/>
          </p:cNvPicPr>
          <p:nvPr/>
        </p:nvPicPr>
        <p:blipFill>
          <a:blip r:embed="rId3"/>
          <a:srcRect/>
          <a:stretch/>
        </p:blipFill>
        <p:spPr>
          <a:xfrm>
            <a:off x="7539502" y="1621971"/>
            <a:ext cx="3825184" cy="4034373"/>
          </a:xfrm>
          <a:prstGeom prst="rect">
            <a:avLst/>
          </a:prstGeom>
        </p:spPr>
      </p:pic>
      <p:sp>
        <p:nvSpPr>
          <p:cNvPr id="6" name="Tijdelijke aanduiding voor inhoud 2">
            <a:extLst>
              <a:ext uri="{FF2B5EF4-FFF2-40B4-BE49-F238E27FC236}">
                <a16:creationId xmlns:a16="http://schemas.microsoft.com/office/drawing/2014/main" id="{DC474592-2D29-468C-80BA-DEFA172E008A}"/>
              </a:ext>
            </a:extLst>
          </p:cNvPr>
          <p:cNvSpPr txBox="1">
            <a:spLocks/>
          </p:cNvSpPr>
          <p:nvPr/>
        </p:nvSpPr>
        <p:spPr>
          <a:xfrm>
            <a:off x="827314" y="2166708"/>
            <a:ext cx="6002167" cy="3439063"/>
          </a:xfrm>
        </p:spPr>
        <p:txBody>
          <a:bodyPr vert="horz" lIns="91440" tIns="45720" rIns="91440" bIns="45720" rtlCol="0">
            <a:normAutofit/>
          </a:bodyPr>
          <a:lstStyle>
            <a:lvl1pPr marL="342900" marR="0" indent="-342900" fontAlgn="auto">
              <a:lnSpc>
                <a:spcPct val="90000"/>
              </a:lnSpc>
              <a:spcBef>
                <a:spcPts val="1000"/>
              </a:spcBef>
              <a:spcAft>
                <a:spcPts val="0"/>
              </a:spcAft>
              <a:buClr>
                <a:srgbClr val="003350"/>
              </a:buClr>
              <a:buSzTx/>
              <a:buFont typeface="Wingdings" pitchFamily="2" charset="2"/>
              <a:buChar char="ü"/>
              <a:tabLst/>
              <a:defRPr sz="2000">
                <a:solidFill>
                  <a:srgbClr val="003350"/>
                </a:solidFill>
                <a:latin typeface="Calibri" panose="020F0502020204030204" pitchFamily="34" charset="0"/>
                <a:cs typeface="Calibri" panose="020F0502020204030204" pitchFamily="34" charset="0"/>
              </a:defRPr>
            </a:lvl1pPr>
            <a:lvl2pPr indent="0">
              <a:lnSpc>
                <a:spcPct val="90000"/>
              </a:lnSpc>
              <a:spcBef>
                <a:spcPts val="500"/>
              </a:spcBef>
              <a:buFont typeface="Arial" panose="020B0604020202020204" pitchFamily="34" charset="0"/>
              <a:buNone/>
              <a:defRPr sz="2000">
                <a:solidFill>
                  <a:schemeClr val="tx1">
                    <a:tint val="75000"/>
                  </a:schemeClr>
                </a:solidFill>
                <a:latin typeface="Calibri" panose="020F0502020204030204" pitchFamily="34" charset="0"/>
                <a:cs typeface="Calibri" panose="020F0502020204030204" pitchFamily="34" charset="0"/>
              </a:defRPr>
            </a:lvl2pPr>
            <a:lvl3pPr indent="0">
              <a:lnSpc>
                <a:spcPct val="90000"/>
              </a:lnSpc>
              <a:spcBef>
                <a:spcPts val="500"/>
              </a:spcBef>
              <a:buFont typeface="Arial" panose="020B0604020202020204" pitchFamily="34" charset="0"/>
              <a:buNone/>
              <a:defRPr>
                <a:solidFill>
                  <a:schemeClr val="tx1">
                    <a:tint val="75000"/>
                  </a:schemeClr>
                </a:solidFill>
                <a:latin typeface="Calibri" panose="020F0502020204030204" pitchFamily="34" charset="0"/>
                <a:cs typeface="Calibri" panose="020F0502020204030204" pitchFamily="34" charset="0"/>
              </a:defRPr>
            </a:lvl3pPr>
            <a:lvl4pPr indent="0">
              <a:lnSpc>
                <a:spcPct val="90000"/>
              </a:lnSpc>
              <a:spcBef>
                <a:spcPts val="500"/>
              </a:spcBef>
              <a:buFont typeface="Arial" panose="020B0604020202020204" pitchFamily="34" charset="0"/>
              <a:buNone/>
              <a:defRPr sz="1600">
                <a:solidFill>
                  <a:schemeClr val="tx1">
                    <a:tint val="75000"/>
                  </a:schemeClr>
                </a:solidFill>
                <a:latin typeface="Calibri" panose="020F0502020204030204" pitchFamily="34" charset="0"/>
                <a:cs typeface="Calibri" panose="020F0502020204030204" pitchFamily="34" charset="0"/>
              </a:defRPr>
            </a:lvl4pPr>
            <a:lvl5pPr indent="0">
              <a:lnSpc>
                <a:spcPct val="90000"/>
              </a:lnSpc>
              <a:spcBef>
                <a:spcPts val="500"/>
              </a:spcBef>
              <a:buFont typeface="Arial" panose="020B0604020202020204" pitchFamily="34" charset="0"/>
              <a:buNone/>
              <a:defRPr sz="1600">
                <a:solidFill>
                  <a:schemeClr val="tx1">
                    <a:tint val="75000"/>
                  </a:schemeClr>
                </a:solidFill>
                <a:latin typeface="Calibri" panose="020F0502020204030204" pitchFamily="34" charset="0"/>
                <a:cs typeface="Calibri" panose="020F0502020204030204" pitchFamily="34" charset="0"/>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endParaRPr lang="nl-NL"/>
          </a:p>
          <a:p>
            <a:pPr marL="0" indent="0">
              <a:buNone/>
            </a:pPr>
            <a:r>
              <a:rPr lang="nl-NL" sz="3000">
                <a:sym typeface="Roboto Light"/>
              </a:rPr>
              <a:t>Gaat de vraag over de juf/meester?</a:t>
            </a:r>
          </a:p>
          <a:p>
            <a:pPr marL="0" indent="0">
              <a:buNone/>
            </a:pPr>
            <a:endParaRPr lang="nl-NL" sz="3000">
              <a:sym typeface="Roboto Light"/>
            </a:endParaRPr>
          </a:p>
          <a:p>
            <a:pPr marL="0" indent="0">
              <a:buNone/>
            </a:pPr>
            <a:r>
              <a:rPr lang="nl-NL" sz="3000">
                <a:sym typeface="Roboto Light"/>
              </a:rPr>
              <a:t>Dan gaat het over alle juffen en </a:t>
            </a:r>
          </a:p>
          <a:p>
            <a:pPr marL="0" indent="0">
              <a:buNone/>
            </a:pPr>
            <a:r>
              <a:rPr lang="nl-NL" sz="3000">
                <a:sym typeface="Roboto Light"/>
              </a:rPr>
              <a:t>meesters waar je les van krijgt. </a:t>
            </a:r>
          </a:p>
        </p:txBody>
      </p:sp>
      <p:pic>
        <p:nvPicPr>
          <p:cNvPr id="7" name="Afbeelding 6">
            <a:extLst>
              <a:ext uri="{FF2B5EF4-FFF2-40B4-BE49-F238E27FC236}">
                <a16:creationId xmlns:a16="http://schemas.microsoft.com/office/drawing/2014/main" id="{DD7D59FF-8D91-4121-86CC-92E9C4F37591}"/>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81864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9159D3E7-C818-C996-C39E-E2A5DE149E3D}"/>
              </a:ext>
            </a:extLst>
          </p:cNvPr>
          <p:cNvSpPr>
            <a:spLocks noGrp="1"/>
          </p:cNvSpPr>
          <p:nvPr>
            <p:ph type="body" idx="14"/>
          </p:nvPr>
        </p:nvSpPr>
        <p:spPr/>
        <p:txBody>
          <a:bodyPr/>
          <a:lstStyle/>
          <a:p>
            <a:endParaRPr lang="nl-NL"/>
          </a:p>
        </p:txBody>
      </p:sp>
      <p:sp>
        <p:nvSpPr>
          <p:cNvPr id="11" name="Tijdelijke aanduiding voor tekst 10">
            <a:extLst>
              <a:ext uri="{FF2B5EF4-FFF2-40B4-BE49-F238E27FC236}">
                <a16:creationId xmlns:a16="http://schemas.microsoft.com/office/drawing/2014/main" id="{12E70893-2EE6-DD69-6FFC-66FE3F9E76A7}"/>
              </a:ext>
            </a:extLst>
          </p:cNvPr>
          <p:cNvSpPr>
            <a:spLocks noGrp="1"/>
          </p:cNvSpPr>
          <p:nvPr>
            <p:ph type="body" idx="11"/>
          </p:nvPr>
        </p:nvSpPr>
        <p:spPr/>
        <p:txBody>
          <a:bodyPr/>
          <a:lstStyle/>
          <a:p>
            <a:endParaRPr lang="nl-NL"/>
          </a:p>
        </p:txBody>
      </p:sp>
      <p:pic>
        <p:nvPicPr>
          <p:cNvPr id="3" name="Afbeelding 2">
            <a:extLst>
              <a:ext uri="{FF2B5EF4-FFF2-40B4-BE49-F238E27FC236}">
                <a16:creationId xmlns:a16="http://schemas.microsoft.com/office/drawing/2014/main" id="{B2B60A8C-65FE-A91E-866A-378DA2B4B25E}"/>
              </a:ext>
            </a:extLst>
          </p:cNvPr>
          <p:cNvPicPr>
            <a:picLocks noChangeAspect="1"/>
          </p:cNvPicPr>
          <p:nvPr/>
        </p:nvPicPr>
        <p:blipFill>
          <a:blip r:embed="rId3"/>
          <a:stretch>
            <a:fillRect/>
          </a:stretch>
        </p:blipFill>
        <p:spPr>
          <a:xfrm>
            <a:off x="2872460" y="746527"/>
            <a:ext cx="6447079" cy="5364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077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Zin in het werken</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9A7916F9-F5A7-1BB7-53E8-0070DAF765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9816" y="1906883"/>
            <a:ext cx="6174666" cy="4121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33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Relatie juf of meester</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Tijdelijke aanduiding voor inhoud 6">
            <a:extLst>
              <a:ext uri="{FF2B5EF4-FFF2-40B4-BE49-F238E27FC236}">
                <a16:creationId xmlns:a16="http://schemas.microsoft.com/office/drawing/2014/main" id="{0E601318-A54B-BDA1-0096-9FC59B69EA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4179" y="1975971"/>
            <a:ext cx="5862964" cy="3913841"/>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53307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Opletten en doorgaan met je werk</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77FEE1B2-0F9E-49F3-EFC9-59E30BABD4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5674" y="2078312"/>
            <a:ext cx="5767783" cy="3850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84117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Gouwe Academie" id="{C486F0B1-FB91-4A77-AB9D-C8A8EF2EDF10}" vid="{225B0C68-5F7A-4D71-8746-949C186B96C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27886670A4734A9243D440CDF8C67F" ma:contentTypeVersion="11" ma:contentTypeDescription="Een nieuw document maken." ma:contentTypeScope="" ma:versionID="b9c9f4e40c1fec0a4d65ac77051bffa8">
  <xsd:schema xmlns:xsd="http://www.w3.org/2001/XMLSchema" xmlns:xs="http://www.w3.org/2001/XMLSchema" xmlns:p="http://schemas.microsoft.com/office/2006/metadata/properties" xmlns:ns2="60894600-8476-4fd7-b2c5-ff917fc705dd" xmlns:ns3="fbe72611-bf81-487e-b0f6-1ac12b8ec030" targetNamespace="http://schemas.microsoft.com/office/2006/metadata/properties" ma:root="true" ma:fieldsID="6d6589debfb555e4b7d25bec49056daa" ns2:_="" ns3:_="">
    <xsd:import namespace="60894600-8476-4fd7-b2c5-ff917fc705dd"/>
    <xsd:import namespace="fbe72611-bf81-487e-b0f6-1ac12b8ec0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94600-8476-4fd7-b2c5-ff917fc70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4014d13-2e77-4e0e-b1f5-10ec74e63a0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e72611-bf81-487e-b0f6-1ac12b8ec03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623462e-c134-4ecc-bd9b-e36bdd3d65dd}" ma:internalName="TaxCatchAll" ma:showField="CatchAllData" ma:web="fbe72611-bf81-487e-b0f6-1ac12b8ec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894600-8476-4fd7-b2c5-ff917fc705dd">
      <Terms xmlns="http://schemas.microsoft.com/office/infopath/2007/PartnerControls"/>
    </lcf76f155ced4ddcb4097134ff3c332f>
    <TaxCatchAll xmlns="fbe72611-bf81-487e-b0f6-1ac12b8ec030" xsi:nil="true"/>
  </documentManagement>
</p:properties>
</file>

<file path=customXml/itemProps1.xml><?xml version="1.0" encoding="utf-8"?>
<ds:datastoreItem xmlns:ds="http://schemas.openxmlformats.org/officeDocument/2006/customXml" ds:itemID="{4B93B65F-B749-4132-82E5-5E00F7869253}">
  <ds:schemaRefs>
    <ds:schemaRef ds:uri="http://schemas.microsoft.com/sharepoint/v3/contenttype/forms"/>
  </ds:schemaRefs>
</ds:datastoreItem>
</file>

<file path=customXml/itemProps2.xml><?xml version="1.0" encoding="utf-8"?>
<ds:datastoreItem xmlns:ds="http://schemas.openxmlformats.org/officeDocument/2006/customXml" ds:itemID="{552E6056-BDFF-4598-86F1-9D932D1BA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94600-8476-4fd7-b2c5-ff917fc705dd"/>
    <ds:schemaRef ds:uri="fbe72611-bf81-487e-b0f6-1ac12b8ec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0AE9DA-F385-42EB-AC43-52EFD5BD8627}">
  <ds:schemaRefs>
    <ds:schemaRef ds:uri="2eba3bf3-3458-490d-80b9-e075e15d3d2c"/>
    <ds:schemaRef ds:uri="a012aacf-99b9-4dfa-95bd-5c6a35a5c9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60894600-8476-4fd7-b2c5-ff917fc705dd"/>
    <ds:schemaRef ds:uri="fbe72611-bf81-487e-b0f6-1ac12b8ec030"/>
  </ds:schemaRefs>
</ds:datastoreItem>
</file>

<file path=docProps/app.xml><?xml version="1.0" encoding="utf-8"?>
<Properties xmlns="http://schemas.openxmlformats.org/officeDocument/2006/extended-properties" xmlns:vt="http://schemas.openxmlformats.org/officeDocument/2006/docPropsVTypes">
  <Template/>
  <TotalTime>1505</TotalTime>
  <Words>2650</Words>
  <Application>Microsoft Office PowerPoint</Application>
  <PresentationFormat>Breedbeeld</PresentationFormat>
  <Paragraphs>226</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Wingdings</vt:lpstr>
      <vt:lpstr>Kantoorthema</vt:lpstr>
      <vt:lpstr>Zien! Leerling 1-16 Totaal – versie bao/so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Haverhals, Bertine | Driestar educatief</cp:lastModifiedBy>
  <cp:revision>3</cp:revision>
  <dcterms:created xsi:type="dcterms:W3CDTF">2021-03-05T08:16:01Z</dcterms:created>
  <dcterms:modified xsi:type="dcterms:W3CDTF">2022-10-29T15:09:37Z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0x0101007227886670A4734A9243D440CDF8C67F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